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8" r:id="rId2"/>
    <p:sldId id="260" r:id="rId3"/>
    <p:sldId id="261" r:id="rId4"/>
    <p:sldId id="275" r:id="rId5"/>
    <p:sldId id="270" r:id="rId6"/>
    <p:sldId id="279" r:id="rId7"/>
    <p:sldId id="272" r:id="rId8"/>
    <p:sldId id="262" r:id="rId9"/>
    <p:sldId id="276" r:id="rId10"/>
    <p:sldId id="278" r:id="rId11"/>
    <p:sldId id="280" r:id="rId12"/>
    <p:sldId id="281" r:id="rId13"/>
    <p:sldId id="274" r:id="rId14"/>
    <p:sldId id="271"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87" d="100"/>
          <a:sy n="87" d="100"/>
        </p:scale>
        <p:origin x="90" y="606"/>
      </p:cViewPr>
      <p:guideLst/>
    </p:cSldViewPr>
  </p:slideViewPr>
  <p:notesTextViewPr>
    <p:cViewPr>
      <p:scale>
        <a:sx n="1" d="1"/>
        <a:sy n="1" d="1"/>
      </p:scale>
      <p:origin x="0" y="0"/>
    </p:cViewPr>
  </p:notesTextViewPr>
  <p:notesViewPr>
    <p:cSldViewPr snapToGrid="0">
      <p:cViewPr varScale="1">
        <p:scale>
          <a:sx n="88" d="100"/>
          <a:sy n="88" d="100"/>
        </p:scale>
        <p:origin x="306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D67AFF-0AE5-4D8B-883A-95F7023E07EC}" type="datetime1">
              <a:rPr lang="es-ES" smtClean="0"/>
              <a:t>30/03/2020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2977E94-A6AB-4E02-8E43-E89F9CF4757F}" type="slidenum">
              <a:rPr lang="es-ES"/>
              <a:t>‹Nº›</a:t>
            </a:fld>
            <a:endParaRPr lang="es-ES" dirty="0"/>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7D46D3C-0821-4916-87E8-732AE60A7DD6}" type="datetime1">
              <a:rPr lang="es-ES" noProof="0" smtClean="0"/>
              <a:t>30/03/2020</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ED491D0-8E1B-49C7-849B-A28568D94497}" type="slidenum">
              <a:rPr lang="es-ES" noProof="0"/>
              <a:t>‹Nº›</a:t>
            </a:fld>
            <a:endParaRPr lang="es-ES" noProof="0" dirty="0"/>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smtClean="0"/>
              <a:t>1</a:t>
            </a:fld>
            <a:endParaRPr lang="es-ES"/>
          </a:p>
        </p:txBody>
      </p:sp>
    </p:spTree>
    <p:extLst>
      <p:ext uri="{BB962C8B-B14F-4D97-AF65-F5344CB8AC3E}">
        <p14:creationId xmlns:p14="http://schemas.microsoft.com/office/powerpoint/2010/main" val="238882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2</a:t>
            </a:fld>
            <a:endParaRPr lang="es-ES" noProof="0" dirty="0"/>
          </a:p>
        </p:txBody>
      </p:sp>
    </p:spTree>
    <p:extLst>
      <p:ext uri="{BB962C8B-B14F-4D97-AF65-F5344CB8AC3E}">
        <p14:creationId xmlns:p14="http://schemas.microsoft.com/office/powerpoint/2010/main" val="174100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3</a:t>
            </a:fld>
            <a:endParaRPr lang="es-ES" noProof="0" dirty="0"/>
          </a:p>
        </p:txBody>
      </p:sp>
    </p:spTree>
    <p:extLst>
      <p:ext uri="{BB962C8B-B14F-4D97-AF65-F5344CB8AC3E}">
        <p14:creationId xmlns:p14="http://schemas.microsoft.com/office/powerpoint/2010/main" val="1797980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DED491D0-8E1B-49C7-849B-A28568D94497}" type="slidenum">
              <a:rPr lang="es-ES" noProof="0" smtClean="0"/>
              <a:t>8</a:t>
            </a:fld>
            <a:endParaRPr lang="es-ES" noProof="0" dirty="0"/>
          </a:p>
        </p:txBody>
      </p:sp>
    </p:spTree>
    <p:extLst>
      <p:ext uri="{BB962C8B-B14F-4D97-AF65-F5344CB8AC3E}">
        <p14:creationId xmlns:p14="http://schemas.microsoft.com/office/powerpoint/2010/main" val="417043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Rectángulo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bwMode="black">
          <a:xfrm>
            <a:off x="3175199" y="1943842"/>
            <a:ext cx="8500062" cy="2387600"/>
          </a:xfrm>
        </p:spPr>
        <p:txBody>
          <a:bodyPr rtlCol="0" anchor="b"/>
          <a:lstStyle>
            <a:lvl1pPr algn="l">
              <a:lnSpc>
                <a:spcPct val="90000"/>
              </a:lnSpc>
              <a:defRPr sz="6000" b="1">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3175199" y="4538659"/>
            <a:ext cx="8500062" cy="865321"/>
          </a:xfrm>
        </p:spPr>
        <p:txBody>
          <a:bodyPr rtlCol="0"/>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1" name="Marcador de posición de fecha 3"/>
          <p:cNvSpPr>
            <a:spLocks noGrp="1"/>
          </p:cNvSpPr>
          <p:nvPr>
            <p:ph type="dt" sz="half" idx="10"/>
          </p:nvPr>
        </p:nvSpPr>
        <p:spPr/>
        <p:txBody>
          <a:bodyPr rtlCol="0"/>
          <a:lstStyle>
            <a:lvl1pPr>
              <a:defRPr>
                <a:solidFill>
                  <a:schemeClr val="bg2"/>
                </a:solidFill>
              </a:defRPr>
            </a:lvl1pPr>
          </a:lstStyle>
          <a:p>
            <a:pPr rtl="0"/>
            <a:fld id="{855CB799-6499-4E1E-8257-C777037FBB0C}" type="datetime1">
              <a:rPr lang="es-ES" noProof="0" smtClean="0"/>
              <a:t>30/03/2020</a:t>
            </a:fld>
            <a:endParaRPr lang="es-ES" noProof="0" dirty="0"/>
          </a:p>
        </p:txBody>
      </p:sp>
      <p:sp>
        <p:nvSpPr>
          <p:cNvPr id="12"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13"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F637F32E-9C31-4EBC-9CF6-7E0795975D22}" type="datetime1">
              <a:rPr lang="es-ES" noProof="0" smtClean="0"/>
              <a:t>30/03/2020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10" name="Rectángulo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Título vertical 1"/>
          <p:cNvSpPr>
            <a:spLocks noGrp="1"/>
          </p:cNvSpPr>
          <p:nvPr>
            <p:ph type="title" orient="vert"/>
          </p:nvPr>
        </p:nvSpPr>
        <p:spPr>
          <a:xfrm>
            <a:off x="10266348" y="462249"/>
            <a:ext cx="1370886" cy="5714714"/>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378199" y="462249"/>
            <a:ext cx="9693088" cy="571471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a:xfrm>
            <a:off x="378199" y="6356350"/>
            <a:ext cx="1971947" cy="365125"/>
          </a:xfrm>
        </p:spPr>
        <p:txBody>
          <a:bodyPr rtlCol="0"/>
          <a:lstStyle/>
          <a:p>
            <a:pPr rtl="0"/>
            <a:fld id="{0DE5E64D-8309-4EA3-9E01-E99A0B9E852A}" type="datetime1">
              <a:rPr lang="es-ES" noProof="0" smtClean="0"/>
              <a:t>30/03/2020</a:t>
            </a:fld>
            <a:endParaRPr lang="es-ES" noProof="0" dirty="0"/>
          </a:p>
        </p:txBody>
      </p:sp>
      <p:sp>
        <p:nvSpPr>
          <p:cNvPr id="5" name="Marcador de posición de pie de página 4"/>
          <p:cNvSpPr>
            <a:spLocks noGrp="1"/>
          </p:cNvSpPr>
          <p:nvPr>
            <p:ph type="ftr" sz="quarter" idx="11"/>
          </p:nvPr>
        </p:nvSpPr>
        <p:spPr>
          <a:xfrm>
            <a:off x="2382374" y="6356350"/>
            <a:ext cx="5687786" cy="365125"/>
          </a:xfrm>
        </p:spPr>
        <p:txBody>
          <a:bodyPr rtlCol="0"/>
          <a:lstStyle/>
          <a:p>
            <a:pPr rtl="0"/>
            <a:endParaRPr lang="es-ES" noProof="0" dirty="0"/>
          </a:p>
        </p:txBody>
      </p:sp>
      <p:sp>
        <p:nvSpPr>
          <p:cNvPr id="6" name="Marcador de posición de número de diapositiva 5"/>
          <p:cNvSpPr>
            <a:spLocks noGrp="1"/>
          </p:cNvSpPr>
          <p:nvPr>
            <p:ph type="sldNum" sz="quarter" idx="12"/>
          </p:nvPr>
        </p:nvSpPr>
        <p:spPr>
          <a:xfrm>
            <a:off x="8102389" y="6356350"/>
            <a:ext cx="1968898" cy="365125"/>
          </a:xfrm>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5D7AF38-4C5D-4919-B713-BCE928D84993}" type="datetime1">
              <a:rPr lang="es-ES" noProof="0" smtClean="0"/>
              <a:t>30/03/2020</a:t>
            </a:fld>
            <a:endParaRPr lang="es-ES" noProof="0"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ángulo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bwMode="black">
          <a:xfrm>
            <a:off x="3838015" y="658346"/>
            <a:ext cx="6597464" cy="3664417"/>
          </a:xfrm>
        </p:spPr>
        <p:txBody>
          <a:bodyPr rtlCol="0" anchor="b">
            <a:normAutofit/>
          </a:bodyPr>
          <a:lstStyle>
            <a:lvl1pPr>
              <a:lnSpc>
                <a:spcPct val="90000"/>
              </a:lnSpc>
              <a:defRPr sz="5000" b="1">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3838014" y="4589463"/>
            <a:ext cx="6597465" cy="1500187"/>
          </a:xfrm>
        </p:spPr>
        <p:txBody>
          <a:bodyPr rtlCol="0"/>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lvl1pPr>
              <a:defRPr>
                <a:solidFill>
                  <a:schemeClr val="bg2"/>
                </a:solidFill>
              </a:defRPr>
            </a:lvl1pPr>
          </a:lstStyle>
          <a:p>
            <a:pPr rtl="0"/>
            <a:fld id="{F8A7DBF6-2AC7-4A48-B394-E7B6C748C10D}" type="datetime1">
              <a:rPr lang="es-ES" noProof="0" smtClean="0"/>
              <a:t>30/03/2020</a:t>
            </a:fld>
            <a:endParaRPr lang="es-ES" noProof="0" dirty="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dirty="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280160" y="2194560"/>
            <a:ext cx="448970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15368" y="2194560"/>
            <a:ext cx="4493424" cy="398678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245771C8-10A4-40A2-B087-7EAE1E72B338}" type="datetime1">
              <a:rPr lang="es-ES" noProof="0" smtClean="0"/>
              <a:t>30/03/2020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280160"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280160"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19088" y="1828456"/>
            <a:ext cx="4489704" cy="83069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19088" y="2743194"/>
            <a:ext cx="4489704" cy="343376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D8C3F35A-BE91-47D4-B680-814AAA83232F}" type="datetime1">
              <a:rPr lang="es-ES" noProof="0" smtClean="0"/>
              <a:t>30/03/2020</a:t>
            </a:fld>
            <a:endParaRPr lang="es-ES" noProof="0"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C84A5508-0173-4F7B-BA1F-6FDD23DC888F}" type="datetime1">
              <a:rPr lang="es-ES" noProof="0" smtClean="0"/>
              <a:t>30/03/2020</a:t>
            </a:fld>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903F45BD-EAC1-4ECC-91A9-2B1B76C5FA67}" type="datetime1">
              <a:rPr lang="es-ES" noProof="0" smtClean="0"/>
              <a:t>30/03/2020</a:t>
            </a:fld>
            <a:endParaRPr lang="es-ES" noProof="0"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2"/>
          <p:cNvSpPr>
            <a:spLocks noGrp="1"/>
          </p:cNvSpPr>
          <p:nvPr>
            <p:ph type="body" sz="half" idx="2"/>
          </p:nvPr>
        </p:nvSpPr>
        <p:spPr>
          <a:xfrm>
            <a:off x="1291818" y="2465294"/>
            <a:ext cx="3834874" cy="3711669"/>
          </a:xfrm>
        </p:spPr>
        <p:txBody>
          <a:bodyPr rtlCol="0">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contenido 3"/>
          <p:cNvSpPr>
            <a:spLocks noGrp="1"/>
          </p:cNvSpPr>
          <p:nvPr>
            <p:ph idx="1"/>
          </p:nvPr>
        </p:nvSpPr>
        <p:spPr>
          <a:xfrm>
            <a:off x="5518897" y="2465294"/>
            <a:ext cx="5174504" cy="3711669"/>
          </a:xfrm>
        </p:spPr>
        <p:txBody>
          <a:bodyPr rtlCol="0">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p>
            <a:pPr rtl="0"/>
            <a:fld id="{1A10B4E3-ACD8-472A-AF6F-98A76C82A9AD}" type="datetime1">
              <a:rPr lang="es-ES" noProof="0" smtClean="0"/>
              <a:t>30/03/2020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chor="ctr">
            <a:normAutofit/>
          </a:bodyPr>
          <a:lstStyle>
            <a:lvl1pPr>
              <a:defRPr sz="300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291819" y="2465293"/>
            <a:ext cx="3834874" cy="3711669"/>
          </a:xfrm>
        </p:spPr>
        <p:txBody>
          <a:bodyPr rtlCol="0">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5518896" y="1828456"/>
            <a:ext cx="5389895" cy="5029544"/>
          </a:xfrm>
        </p:spPr>
        <p:txBody>
          <a:bodyPr tIns="13716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posición de fecha 4"/>
          <p:cNvSpPr>
            <a:spLocks noGrp="1"/>
          </p:cNvSpPr>
          <p:nvPr>
            <p:ph type="dt" sz="half" idx="10"/>
          </p:nvPr>
        </p:nvSpPr>
        <p:spPr/>
        <p:txBody>
          <a:bodyPr rtlCol="0"/>
          <a:lstStyle/>
          <a:p>
            <a:pPr rtl="0"/>
            <a:fld id="{84736085-0EE4-4C8F-879E-58330D243B98}" type="datetime1">
              <a:rPr lang="es-ES" noProof="0" smtClean="0"/>
              <a:t>30/03/2020</a:t>
            </a:fld>
            <a:endParaRPr lang="es-ES" noProof="0"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BD266BE7-899D-4075-917F-DBDE33B6B692}" type="slidenum">
              <a:rPr lang="es-ES" noProof="0"/>
              <a:t>‹Nº›</a:t>
            </a:fld>
            <a:endParaRPr lang="es-ES" noProof="0" dirty="0"/>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ángulo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pic>
        <p:nvPicPr>
          <p:cNvPr id="8" name="Imagen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Marcador de posición de título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a:p>
            <a:pPr lvl="5" rtl="0"/>
            <a:r>
              <a:rPr lang="es-ES" noProof="0" dirty="0"/>
              <a:t>Sexto</a:t>
            </a:r>
          </a:p>
          <a:p>
            <a:pPr lvl="6" rtl="0"/>
            <a:r>
              <a:rPr lang="es-ES" noProof="0" dirty="0"/>
              <a:t>Séptimo</a:t>
            </a:r>
          </a:p>
          <a:p>
            <a:pPr lvl="7" rtl="0"/>
            <a:r>
              <a:rPr lang="es-ES" noProof="0" dirty="0"/>
              <a:t>Octavo</a:t>
            </a:r>
          </a:p>
          <a:p>
            <a:pPr lvl="8" rtl="0"/>
            <a:r>
              <a:rPr lang="es-ES" noProof="0" dirty="0"/>
              <a:t>Noveno</a:t>
            </a:r>
          </a:p>
        </p:txBody>
      </p:sp>
      <p:sp>
        <p:nvSpPr>
          <p:cNvPr id="4" name="Marcador de posición de fecha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pPr rtl="0"/>
            <a:fld id="{3630E4A0-57EE-4B46-A340-CC6C398489DE}" type="datetime1">
              <a:rPr lang="es-ES" noProof="0" smtClean="0"/>
              <a:t>30/03/2020</a:t>
            </a:fld>
            <a:endParaRPr lang="es-ES" noProof="0" dirty="0"/>
          </a:p>
        </p:txBody>
      </p:sp>
      <p:sp>
        <p:nvSpPr>
          <p:cNvPr id="5" name="Marcador de posición de pie de página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pPr rtl="0"/>
            <a:fld id="{BD266BE7-899D-4075-917F-DBDE33B6B692}" type="slidenum">
              <a:rPr lang="es-ES" noProof="0" smtClean="0"/>
              <a:pPr rtl="0"/>
              <a:t>‹Nº›</a:t>
            </a:fld>
            <a:endParaRPr lang="es-ES" noProof="0" dirty="0"/>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PREDICCIÓN RESULTADOS DEPORTIVOS</a:t>
            </a:r>
          </a:p>
        </p:txBody>
      </p:sp>
      <p:sp>
        <p:nvSpPr>
          <p:cNvPr id="3" name="Subtítulo 2"/>
          <p:cNvSpPr>
            <a:spLocks noGrp="1"/>
          </p:cNvSpPr>
          <p:nvPr>
            <p:ph type="subTitle" idx="1"/>
          </p:nvPr>
        </p:nvSpPr>
        <p:spPr/>
        <p:txBody>
          <a:bodyPr rtlCol="0" anchor="b" anchorCtr="0"/>
          <a:lstStyle/>
          <a:p>
            <a:pPr algn="r" rtl="0"/>
            <a:r>
              <a:rPr lang="es-ES" dirty="0"/>
              <a:t>Realizado por: Eduardo Dito y José María Macías</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ECFB3E-DD7F-4F71-A07C-1B4605256DB8}"/>
              </a:ext>
            </a:extLst>
          </p:cNvPr>
          <p:cNvSpPr>
            <a:spLocks noGrp="1"/>
          </p:cNvSpPr>
          <p:nvPr>
            <p:ph type="title"/>
          </p:nvPr>
        </p:nvSpPr>
        <p:spPr/>
        <p:txBody>
          <a:bodyPr>
            <a:normAutofit/>
          </a:bodyPr>
          <a:lstStyle/>
          <a:p>
            <a:r>
              <a:rPr lang="es-ES" sz="3400" dirty="0"/>
              <a:t>FASES Y RESULTADOS</a:t>
            </a:r>
          </a:p>
        </p:txBody>
      </p:sp>
      <p:sp>
        <p:nvSpPr>
          <p:cNvPr id="6" name="Marcador de texto 5">
            <a:extLst>
              <a:ext uri="{FF2B5EF4-FFF2-40B4-BE49-F238E27FC236}">
                <a16:creationId xmlns:a16="http://schemas.microsoft.com/office/drawing/2014/main" id="{AA28211E-9AB4-4C68-ADAD-B584D1E055FA}"/>
              </a:ext>
            </a:extLst>
          </p:cNvPr>
          <p:cNvSpPr>
            <a:spLocks noGrp="1"/>
          </p:cNvSpPr>
          <p:nvPr>
            <p:ph type="body" sz="half" idx="2"/>
          </p:nvPr>
        </p:nvSpPr>
        <p:spPr>
          <a:xfrm>
            <a:off x="480960" y="2452857"/>
            <a:ext cx="6863737" cy="3711669"/>
          </a:xfrm>
        </p:spPr>
        <p:txBody>
          <a:bodyPr>
            <a:normAutofit/>
          </a:bodyPr>
          <a:lstStyle/>
          <a:p>
            <a:pPr algn="just"/>
            <a:r>
              <a:rPr lang="es-ES" sz="2600" dirty="0"/>
              <a:t>1: Pruebas de ML con Reg. Lineal Múltiple y Polinomial. Bajos resultados, replanteamiento del modelo.</a:t>
            </a:r>
          </a:p>
          <a:p>
            <a:pPr algn="just"/>
            <a:r>
              <a:rPr lang="es-ES" sz="2600" dirty="0"/>
              <a:t>2: Eliminar columnas con baja correlación.</a:t>
            </a:r>
          </a:p>
          <a:p>
            <a:pPr algn="just"/>
            <a:r>
              <a:rPr lang="es-ES" sz="2600" dirty="0"/>
              <a:t>3: Conversión de variable numérica a categórica. Mayor abanico de clasificadores.</a:t>
            </a:r>
          </a:p>
          <a:p>
            <a:pPr algn="just"/>
            <a:r>
              <a:rPr lang="es-ES" sz="2600" dirty="0"/>
              <a:t>4: Aplicación de LOO y </a:t>
            </a:r>
            <a:r>
              <a:rPr lang="es-ES" sz="2600" dirty="0" err="1"/>
              <a:t>Feature</a:t>
            </a:r>
            <a:r>
              <a:rPr lang="es-ES" sz="2600" dirty="0"/>
              <a:t> </a:t>
            </a:r>
            <a:r>
              <a:rPr lang="es-ES" sz="2600" dirty="0" err="1"/>
              <a:t>Selection</a:t>
            </a:r>
            <a:r>
              <a:rPr lang="es-ES" sz="2600" dirty="0"/>
              <a:t>.</a:t>
            </a:r>
          </a:p>
        </p:txBody>
      </p:sp>
      <p:graphicFrame>
        <p:nvGraphicFramePr>
          <p:cNvPr id="10" name="Tabla 10">
            <a:extLst>
              <a:ext uri="{FF2B5EF4-FFF2-40B4-BE49-F238E27FC236}">
                <a16:creationId xmlns:a16="http://schemas.microsoft.com/office/drawing/2014/main" id="{8C78CD91-B6B9-4C39-A54F-6050FF59F89F}"/>
              </a:ext>
            </a:extLst>
          </p:cNvPr>
          <p:cNvGraphicFramePr>
            <a:graphicFrameLocks noGrp="1"/>
          </p:cNvGraphicFramePr>
          <p:nvPr>
            <p:ph idx="1"/>
            <p:extLst>
              <p:ext uri="{D42A27DB-BD31-4B8C-83A1-F6EECF244321}">
                <p14:modId xmlns:p14="http://schemas.microsoft.com/office/powerpoint/2010/main" val="3635701291"/>
              </p:ext>
            </p:extLst>
          </p:nvPr>
        </p:nvGraphicFramePr>
        <p:xfrm>
          <a:off x="7698658" y="2454491"/>
          <a:ext cx="4257368" cy="3371120"/>
        </p:xfrm>
        <a:graphic>
          <a:graphicData uri="http://schemas.openxmlformats.org/drawingml/2006/table">
            <a:tbl>
              <a:tblPr firstRow="1" bandRow="1">
                <a:tableStyleId>{3B4B98B0-60AC-42C2-AFA5-B58CD77FA1E5}</a:tableStyleId>
              </a:tblPr>
              <a:tblGrid>
                <a:gridCol w="2128684">
                  <a:extLst>
                    <a:ext uri="{9D8B030D-6E8A-4147-A177-3AD203B41FA5}">
                      <a16:colId xmlns:a16="http://schemas.microsoft.com/office/drawing/2014/main" val="3526862357"/>
                    </a:ext>
                  </a:extLst>
                </a:gridCol>
                <a:gridCol w="2128684">
                  <a:extLst>
                    <a:ext uri="{9D8B030D-6E8A-4147-A177-3AD203B41FA5}">
                      <a16:colId xmlns:a16="http://schemas.microsoft.com/office/drawing/2014/main" val="3310396939"/>
                    </a:ext>
                  </a:extLst>
                </a:gridCol>
              </a:tblGrid>
              <a:tr h="674224">
                <a:tc>
                  <a:txBody>
                    <a:bodyPr/>
                    <a:lstStyle/>
                    <a:p>
                      <a:pPr algn="ctr"/>
                      <a:r>
                        <a:rPr lang="es-ES" sz="2800" dirty="0">
                          <a:solidFill>
                            <a:schemeClr val="bg1"/>
                          </a:solidFill>
                        </a:rPr>
                        <a:t>FASE</a:t>
                      </a:r>
                    </a:p>
                  </a:txBody>
                  <a:tcPr anchor="ctr">
                    <a:solidFill>
                      <a:schemeClr val="tx1"/>
                    </a:solidFill>
                  </a:tcPr>
                </a:tc>
                <a:tc>
                  <a:txBody>
                    <a:bodyPr/>
                    <a:lstStyle/>
                    <a:p>
                      <a:pPr algn="ctr"/>
                      <a:r>
                        <a:rPr lang="es-ES" sz="2800" dirty="0">
                          <a:solidFill>
                            <a:schemeClr val="bg1"/>
                          </a:solidFill>
                        </a:rPr>
                        <a:t>ACCURACY</a:t>
                      </a:r>
                    </a:p>
                  </a:txBody>
                  <a:tcPr anchor="ctr">
                    <a:solidFill>
                      <a:schemeClr val="tx1"/>
                    </a:solidFill>
                  </a:tcPr>
                </a:tc>
                <a:extLst>
                  <a:ext uri="{0D108BD9-81ED-4DB2-BD59-A6C34878D82A}">
                    <a16:rowId xmlns:a16="http://schemas.microsoft.com/office/drawing/2014/main" val="2052698115"/>
                  </a:ext>
                </a:extLst>
              </a:tr>
              <a:tr h="674224">
                <a:tc>
                  <a:txBody>
                    <a:bodyPr/>
                    <a:lstStyle/>
                    <a:p>
                      <a:pPr algn="ctr"/>
                      <a:r>
                        <a:rPr lang="es-ES" sz="2400" dirty="0"/>
                        <a:t>FASE 1</a:t>
                      </a:r>
                    </a:p>
                  </a:txBody>
                  <a:tcPr anchor="b"/>
                </a:tc>
                <a:tc>
                  <a:txBody>
                    <a:bodyPr/>
                    <a:lstStyle/>
                    <a:p>
                      <a:pPr algn="ctr"/>
                      <a:r>
                        <a:rPr lang="es-ES" sz="2400" dirty="0"/>
                        <a:t>15%</a:t>
                      </a:r>
                    </a:p>
                  </a:txBody>
                  <a:tcPr anchor="b"/>
                </a:tc>
                <a:extLst>
                  <a:ext uri="{0D108BD9-81ED-4DB2-BD59-A6C34878D82A}">
                    <a16:rowId xmlns:a16="http://schemas.microsoft.com/office/drawing/2014/main" val="456631345"/>
                  </a:ext>
                </a:extLst>
              </a:tr>
              <a:tr h="674224">
                <a:tc>
                  <a:txBody>
                    <a:bodyPr/>
                    <a:lstStyle/>
                    <a:p>
                      <a:pPr algn="ctr"/>
                      <a:r>
                        <a:rPr lang="es-ES" sz="2400" dirty="0"/>
                        <a:t>FASE 2</a:t>
                      </a:r>
                    </a:p>
                  </a:txBody>
                  <a:tcPr anchor="b"/>
                </a:tc>
                <a:tc>
                  <a:txBody>
                    <a:bodyPr/>
                    <a:lstStyle/>
                    <a:p>
                      <a:pPr algn="ctr"/>
                      <a:r>
                        <a:rPr lang="es-ES" sz="2400" dirty="0"/>
                        <a:t>23%</a:t>
                      </a:r>
                    </a:p>
                  </a:txBody>
                  <a:tcPr anchor="b"/>
                </a:tc>
                <a:extLst>
                  <a:ext uri="{0D108BD9-81ED-4DB2-BD59-A6C34878D82A}">
                    <a16:rowId xmlns:a16="http://schemas.microsoft.com/office/drawing/2014/main" val="3501417484"/>
                  </a:ext>
                </a:extLst>
              </a:tr>
              <a:tr h="674224">
                <a:tc>
                  <a:txBody>
                    <a:bodyPr/>
                    <a:lstStyle/>
                    <a:p>
                      <a:pPr algn="ctr"/>
                      <a:r>
                        <a:rPr lang="es-ES" sz="2400" dirty="0"/>
                        <a:t>FASE 3</a:t>
                      </a:r>
                    </a:p>
                  </a:txBody>
                  <a:tcPr anchor="b"/>
                </a:tc>
                <a:tc>
                  <a:txBody>
                    <a:bodyPr/>
                    <a:lstStyle/>
                    <a:p>
                      <a:pPr algn="ctr"/>
                      <a:r>
                        <a:rPr lang="es-ES" sz="2400" dirty="0"/>
                        <a:t>37%</a:t>
                      </a:r>
                    </a:p>
                  </a:txBody>
                  <a:tcPr anchor="b"/>
                </a:tc>
                <a:extLst>
                  <a:ext uri="{0D108BD9-81ED-4DB2-BD59-A6C34878D82A}">
                    <a16:rowId xmlns:a16="http://schemas.microsoft.com/office/drawing/2014/main" val="1284410789"/>
                  </a:ext>
                </a:extLst>
              </a:tr>
              <a:tr h="674224">
                <a:tc>
                  <a:txBody>
                    <a:bodyPr/>
                    <a:lstStyle/>
                    <a:p>
                      <a:pPr algn="ctr"/>
                      <a:r>
                        <a:rPr lang="es-ES" sz="2400" dirty="0"/>
                        <a:t>FASE 4</a:t>
                      </a:r>
                    </a:p>
                  </a:txBody>
                  <a:tcPr anchor="b"/>
                </a:tc>
                <a:tc>
                  <a:txBody>
                    <a:bodyPr/>
                    <a:lstStyle/>
                    <a:p>
                      <a:pPr algn="ctr"/>
                      <a:r>
                        <a:rPr lang="es-ES" sz="2400" dirty="0"/>
                        <a:t>52%</a:t>
                      </a:r>
                    </a:p>
                  </a:txBody>
                  <a:tcPr anchor="b"/>
                </a:tc>
                <a:extLst>
                  <a:ext uri="{0D108BD9-81ED-4DB2-BD59-A6C34878D82A}">
                    <a16:rowId xmlns:a16="http://schemas.microsoft.com/office/drawing/2014/main" val="1176683083"/>
                  </a:ext>
                </a:extLst>
              </a:tr>
            </a:tbl>
          </a:graphicData>
        </a:graphic>
      </p:graphicFrame>
    </p:spTree>
    <p:extLst>
      <p:ext uri="{BB962C8B-B14F-4D97-AF65-F5344CB8AC3E}">
        <p14:creationId xmlns:p14="http://schemas.microsoft.com/office/powerpoint/2010/main" val="37838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B253ED-2473-42EC-BDFC-C68BDFA0F305}"/>
              </a:ext>
            </a:extLst>
          </p:cNvPr>
          <p:cNvSpPr>
            <a:spLocks noGrp="1"/>
          </p:cNvSpPr>
          <p:nvPr>
            <p:ph type="title"/>
          </p:nvPr>
        </p:nvSpPr>
        <p:spPr/>
        <p:txBody>
          <a:bodyPr/>
          <a:lstStyle/>
          <a:p>
            <a:r>
              <a:rPr lang="es-ES" dirty="0"/>
              <a:t>MUESTRA DEL MAPA DE CORRELACIONES</a:t>
            </a:r>
          </a:p>
        </p:txBody>
      </p:sp>
      <p:sp>
        <p:nvSpPr>
          <p:cNvPr id="3" name="Marcador de texto 2">
            <a:extLst>
              <a:ext uri="{FF2B5EF4-FFF2-40B4-BE49-F238E27FC236}">
                <a16:creationId xmlns:a16="http://schemas.microsoft.com/office/drawing/2014/main" id="{353F1D37-ECE6-4690-B6DC-BE075C2CCF10}"/>
              </a:ext>
            </a:extLst>
          </p:cNvPr>
          <p:cNvSpPr>
            <a:spLocks noGrp="1"/>
          </p:cNvSpPr>
          <p:nvPr>
            <p:ph type="body" sz="half" idx="2"/>
          </p:nvPr>
        </p:nvSpPr>
        <p:spPr/>
        <p:txBody>
          <a:bodyPr/>
          <a:lstStyle/>
          <a:p>
            <a:endParaRPr lang="es-ES" dirty="0"/>
          </a:p>
        </p:txBody>
      </p:sp>
      <p:sp>
        <p:nvSpPr>
          <p:cNvPr id="4" name="Marcador de contenido 3">
            <a:extLst>
              <a:ext uri="{FF2B5EF4-FFF2-40B4-BE49-F238E27FC236}">
                <a16:creationId xmlns:a16="http://schemas.microsoft.com/office/drawing/2014/main" id="{F6445BF1-1BCD-4348-8445-B31D402D6B41}"/>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92E0584D-9D1B-40A9-832C-FE79EE72CE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2045" y="2146874"/>
            <a:ext cx="7224862" cy="4348507"/>
          </a:xfrm>
          <a:prstGeom prst="rect">
            <a:avLst/>
          </a:prstGeom>
          <a:noFill/>
          <a:ln>
            <a:noFill/>
          </a:ln>
        </p:spPr>
      </p:pic>
    </p:spTree>
    <p:extLst>
      <p:ext uri="{BB962C8B-B14F-4D97-AF65-F5344CB8AC3E}">
        <p14:creationId xmlns:p14="http://schemas.microsoft.com/office/powerpoint/2010/main" val="170766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814B3-D7F8-48CE-BA2C-63103182AF21}"/>
              </a:ext>
            </a:extLst>
          </p:cNvPr>
          <p:cNvSpPr>
            <a:spLocks noGrp="1"/>
          </p:cNvSpPr>
          <p:nvPr>
            <p:ph type="title"/>
          </p:nvPr>
        </p:nvSpPr>
        <p:spPr/>
        <p:txBody>
          <a:bodyPr/>
          <a:lstStyle/>
          <a:p>
            <a:r>
              <a:rPr lang="es-ES" dirty="0"/>
              <a:t>RESULTADOS DE LOS DIFERENTES CLASIFICADORES</a:t>
            </a:r>
          </a:p>
        </p:txBody>
      </p:sp>
      <p:sp>
        <p:nvSpPr>
          <p:cNvPr id="3" name="Marcador de texto 2">
            <a:extLst>
              <a:ext uri="{FF2B5EF4-FFF2-40B4-BE49-F238E27FC236}">
                <a16:creationId xmlns:a16="http://schemas.microsoft.com/office/drawing/2014/main" id="{F01253F1-E610-4861-8C8A-8A2588794611}"/>
              </a:ext>
            </a:extLst>
          </p:cNvPr>
          <p:cNvSpPr>
            <a:spLocks noGrp="1"/>
          </p:cNvSpPr>
          <p:nvPr>
            <p:ph type="body" sz="half" idx="2"/>
          </p:nvPr>
        </p:nvSpPr>
        <p:spPr/>
        <p:txBody>
          <a:bodyPr/>
          <a:lstStyle/>
          <a:p>
            <a:endParaRPr lang="es-ES"/>
          </a:p>
        </p:txBody>
      </p:sp>
      <p:graphicFrame>
        <p:nvGraphicFramePr>
          <p:cNvPr id="5" name="Marcador de contenido 4">
            <a:extLst>
              <a:ext uri="{FF2B5EF4-FFF2-40B4-BE49-F238E27FC236}">
                <a16:creationId xmlns:a16="http://schemas.microsoft.com/office/drawing/2014/main" id="{226C43BE-F559-437D-A70A-3B8A2CEDED40}"/>
              </a:ext>
            </a:extLst>
          </p:cNvPr>
          <p:cNvGraphicFramePr>
            <a:graphicFrameLocks noGrp="1"/>
          </p:cNvGraphicFramePr>
          <p:nvPr>
            <p:ph idx="1"/>
            <p:extLst>
              <p:ext uri="{D42A27DB-BD31-4B8C-83A1-F6EECF244321}">
                <p14:modId xmlns:p14="http://schemas.microsoft.com/office/powerpoint/2010/main" val="937318767"/>
              </p:ext>
            </p:extLst>
          </p:nvPr>
        </p:nvGraphicFramePr>
        <p:xfrm>
          <a:off x="2767402" y="2250599"/>
          <a:ext cx="6657196" cy="3926364"/>
        </p:xfrm>
        <a:graphic>
          <a:graphicData uri="http://schemas.openxmlformats.org/drawingml/2006/table">
            <a:tbl>
              <a:tblPr firstRow="1" firstCol="1" bandRow="1">
                <a:tableStyleId>{3B4B98B0-60AC-42C2-AFA5-B58CD77FA1E5}</a:tableStyleId>
              </a:tblPr>
              <a:tblGrid>
                <a:gridCol w="2377475">
                  <a:extLst>
                    <a:ext uri="{9D8B030D-6E8A-4147-A177-3AD203B41FA5}">
                      <a16:colId xmlns:a16="http://schemas.microsoft.com/office/drawing/2014/main" val="940219384"/>
                    </a:ext>
                  </a:extLst>
                </a:gridCol>
                <a:gridCol w="4279721">
                  <a:extLst>
                    <a:ext uri="{9D8B030D-6E8A-4147-A177-3AD203B41FA5}">
                      <a16:colId xmlns:a16="http://schemas.microsoft.com/office/drawing/2014/main" val="4183211283"/>
                    </a:ext>
                  </a:extLst>
                </a:gridCol>
              </a:tblGrid>
              <a:tr h="777960">
                <a:tc>
                  <a:txBody>
                    <a:bodyPr/>
                    <a:lstStyle/>
                    <a:p>
                      <a:pPr algn="ctr">
                        <a:lnSpc>
                          <a:spcPct val="107000"/>
                        </a:lnSpc>
                        <a:spcAft>
                          <a:spcPts val="0"/>
                        </a:spcAft>
                      </a:pPr>
                      <a:r>
                        <a:rPr lang="es-ES" sz="2400" dirty="0">
                          <a:solidFill>
                            <a:schemeClr val="bg1"/>
                          </a:solidFill>
                          <a:effectLst/>
                        </a:rPr>
                        <a:t>Método</a:t>
                      </a:r>
                      <a:endParaRPr lang="es-ES" sz="24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chemeClr val="tx1"/>
                    </a:solidFill>
                  </a:tcPr>
                </a:tc>
                <a:tc>
                  <a:txBody>
                    <a:bodyPr/>
                    <a:lstStyle/>
                    <a:p>
                      <a:pPr algn="ctr">
                        <a:lnSpc>
                          <a:spcPct val="107000"/>
                        </a:lnSpc>
                        <a:spcAft>
                          <a:spcPts val="0"/>
                        </a:spcAft>
                      </a:pPr>
                      <a:r>
                        <a:rPr lang="es-ES" sz="2400" dirty="0" err="1">
                          <a:solidFill>
                            <a:schemeClr val="bg1"/>
                          </a:solidFill>
                          <a:effectLst/>
                        </a:rPr>
                        <a:t>Accuracy</a:t>
                      </a:r>
                      <a:r>
                        <a:rPr lang="es-ES" sz="2400" dirty="0">
                          <a:solidFill>
                            <a:schemeClr val="bg1"/>
                          </a:solidFill>
                          <a:effectLst/>
                        </a:rPr>
                        <a:t> Media</a:t>
                      </a:r>
                      <a:endParaRPr lang="es-ES" sz="24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chemeClr val="tx1"/>
                    </a:solidFill>
                  </a:tcPr>
                </a:tc>
                <a:extLst>
                  <a:ext uri="{0D108BD9-81ED-4DB2-BD59-A6C34878D82A}">
                    <a16:rowId xmlns:a16="http://schemas.microsoft.com/office/drawing/2014/main" val="3709130124"/>
                  </a:ext>
                </a:extLst>
              </a:tr>
              <a:tr h="525649">
                <a:tc>
                  <a:txBody>
                    <a:bodyPr/>
                    <a:lstStyle/>
                    <a:p>
                      <a:pPr indent="177800" algn="r">
                        <a:lnSpc>
                          <a:spcPct val="107000"/>
                        </a:lnSpc>
                        <a:spcAft>
                          <a:spcPts val="0"/>
                        </a:spcAft>
                      </a:pPr>
                      <a:r>
                        <a:rPr lang="es-ES" sz="2000" dirty="0" err="1">
                          <a:effectLst/>
                        </a:rPr>
                        <a:t>AdaBoost</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43,75%</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353968909"/>
                  </a:ext>
                </a:extLst>
              </a:tr>
              <a:tr h="499132">
                <a:tc>
                  <a:txBody>
                    <a:bodyPr/>
                    <a:lstStyle/>
                    <a:p>
                      <a:pPr indent="177800" algn="r">
                        <a:lnSpc>
                          <a:spcPct val="107000"/>
                        </a:lnSpc>
                        <a:spcAft>
                          <a:spcPts val="0"/>
                        </a:spcAft>
                      </a:pPr>
                      <a:r>
                        <a:rPr lang="es-ES" sz="2000" dirty="0" err="1">
                          <a:effectLst/>
                        </a:rPr>
                        <a:t>Random</a:t>
                      </a:r>
                      <a:r>
                        <a:rPr lang="es-ES" sz="2000" dirty="0">
                          <a:effectLst/>
                        </a:rPr>
                        <a:t> Forest</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51,81%</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3618760733"/>
                  </a:ext>
                </a:extLst>
              </a:tr>
              <a:tr h="525649">
                <a:tc>
                  <a:txBody>
                    <a:bodyPr/>
                    <a:lstStyle/>
                    <a:p>
                      <a:pPr indent="177800" algn="r">
                        <a:lnSpc>
                          <a:spcPct val="107000"/>
                        </a:lnSpc>
                        <a:spcAft>
                          <a:spcPts val="0"/>
                        </a:spcAft>
                      </a:pPr>
                      <a:r>
                        <a:rPr lang="es-ES" sz="2000" dirty="0">
                          <a:effectLst/>
                        </a:rPr>
                        <a:t>SVM</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44,00%</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673845777"/>
                  </a:ext>
                </a:extLst>
              </a:tr>
              <a:tr h="525649">
                <a:tc>
                  <a:txBody>
                    <a:bodyPr/>
                    <a:lstStyle/>
                    <a:p>
                      <a:pPr indent="177800" algn="r">
                        <a:lnSpc>
                          <a:spcPct val="107000"/>
                        </a:lnSpc>
                        <a:spcAft>
                          <a:spcPts val="0"/>
                        </a:spcAft>
                      </a:pPr>
                      <a:r>
                        <a:rPr lang="es-ES" sz="2000" dirty="0">
                          <a:effectLst/>
                        </a:rPr>
                        <a:t>KNN</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45,00%</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383105050"/>
                  </a:ext>
                </a:extLst>
              </a:tr>
              <a:tr h="525649">
                <a:tc>
                  <a:txBody>
                    <a:bodyPr/>
                    <a:lstStyle/>
                    <a:p>
                      <a:pPr indent="177800" algn="r">
                        <a:lnSpc>
                          <a:spcPct val="107000"/>
                        </a:lnSpc>
                        <a:spcAft>
                          <a:spcPts val="0"/>
                        </a:spcAft>
                      </a:pPr>
                      <a:r>
                        <a:rPr lang="es-ES" sz="2000" dirty="0" err="1">
                          <a:effectLst/>
                        </a:rPr>
                        <a:t>Decission</a:t>
                      </a:r>
                      <a:r>
                        <a:rPr lang="es-ES" sz="2000" dirty="0">
                          <a:effectLst/>
                        </a:rPr>
                        <a:t> </a:t>
                      </a:r>
                      <a:r>
                        <a:rPr lang="es-ES" sz="2000" dirty="0" err="1">
                          <a:effectLst/>
                        </a:rPr>
                        <a:t>Tree</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42,00%</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363871961"/>
                  </a:ext>
                </a:extLst>
              </a:tr>
              <a:tr h="546676">
                <a:tc>
                  <a:txBody>
                    <a:bodyPr/>
                    <a:lstStyle/>
                    <a:p>
                      <a:pPr indent="177800" algn="r">
                        <a:lnSpc>
                          <a:spcPct val="107000"/>
                        </a:lnSpc>
                        <a:spcAft>
                          <a:spcPts val="0"/>
                        </a:spcAft>
                      </a:pPr>
                      <a:r>
                        <a:rPr lang="es-ES" sz="2000" dirty="0" err="1">
                          <a:effectLst/>
                        </a:rPr>
                        <a:t>Naive</a:t>
                      </a:r>
                      <a:r>
                        <a:rPr lang="es-ES" sz="2000" dirty="0">
                          <a:effectLst/>
                        </a:rPr>
                        <a:t>-Bayes</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es-ES" sz="2000" dirty="0">
                          <a:effectLst/>
                        </a:rPr>
                        <a:t>42,92%</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56227026"/>
                  </a:ext>
                </a:extLst>
              </a:tr>
            </a:tbl>
          </a:graphicData>
        </a:graphic>
      </p:graphicFrame>
    </p:spTree>
    <p:extLst>
      <p:ext uri="{BB962C8B-B14F-4D97-AF65-F5344CB8AC3E}">
        <p14:creationId xmlns:p14="http://schemas.microsoft.com/office/powerpoint/2010/main" val="31922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DBA70-A202-4B12-98DA-0054AFB65838}"/>
              </a:ext>
            </a:extLst>
          </p:cNvPr>
          <p:cNvSpPr>
            <a:spLocks noGrp="1"/>
          </p:cNvSpPr>
          <p:nvPr>
            <p:ph type="title"/>
          </p:nvPr>
        </p:nvSpPr>
        <p:spPr/>
        <p:txBody>
          <a:bodyPr>
            <a:normAutofit/>
          </a:bodyPr>
          <a:lstStyle/>
          <a:p>
            <a:r>
              <a:rPr lang="es-ES" sz="3400" dirty="0"/>
              <a:t>PRINCIPALES DIFICULTADES DURANTE EL PROCESO</a:t>
            </a:r>
          </a:p>
        </p:txBody>
      </p:sp>
      <p:sp>
        <p:nvSpPr>
          <p:cNvPr id="3" name="Marcador de contenido 2">
            <a:extLst>
              <a:ext uri="{FF2B5EF4-FFF2-40B4-BE49-F238E27FC236}">
                <a16:creationId xmlns:a16="http://schemas.microsoft.com/office/drawing/2014/main" id="{8BC6F6F1-98EC-4D1C-BFD9-40A40196905B}"/>
              </a:ext>
            </a:extLst>
          </p:cNvPr>
          <p:cNvSpPr>
            <a:spLocks noGrp="1"/>
          </p:cNvSpPr>
          <p:nvPr>
            <p:ph idx="1"/>
          </p:nvPr>
        </p:nvSpPr>
        <p:spPr>
          <a:xfrm>
            <a:off x="1280160" y="2190749"/>
            <a:ext cx="9628632" cy="4460774"/>
          </a:xfrm>
        </p:spPr>
        <p:txBody>
          <a:bodyPr>
            <a:normAutofit fontScale="92500" lnSpcReduction="10000"/>
          </a:bodyPr>
          <a:lstStyle/>
          <a:p>
            <a:pPr algn="just"/>
            <a:r>
              <a:rPr lang="es-ES" dirty="0"/>
              <a:t>1ª idea análisis multivariable: La diferencia de la importancia de unas y otras columnas en los diferentes targets nos hizo centrar en estudio en una sola variable.</a:t>
            </a:r>
          </a:p>
          <a:p>
            <a:pPr algn="just"/>
            <a:r>
              <a:rPr lang="es-ES" dirty="0"/>
              <a:t>Variable numérica: Debido a la baja precisión del modelo, la adecuamos a los sistemas de casas de apuestas y la pasamos a categórica.</a:t>
            </a:r>
          </a:p>
          <a:p>
            <a:pPr algn="just"/>
            <a:r>
              <a:rPr lang="es-ES" dirty="0"/>
              <a:t>La conversión a </a:t>
            </a:r>
            <a:r>
              <a:rPr lang="es-ES" dirty="0" err="1"/>
              <a:t>dataset</a:t>
            </a:r>
            <a:r>
              <a:rPr lang="es-ES" dirty="0"/>
              <a:t> vectorial: Es algo que no habíamos hecho anteriormente y tuvimos que aplicar un método novedoso y desconocido para nosotros.</a:t>
            </a:r>
          </a:p>
          <a:p>
            <a:pPr algn="just"/>
            <a:r>
              <a:rPr lang="es-ES" dirty="0"/>
              <a:t>A pesar de todo, los resultados seguían bajos. Hasta que no aplicamos LOO y </a:t>
            </a:r>
            <a:r>
              <a:rPr lang="es-ES" dirty="0" err="1"/>
              <a:t>Feature</a:t>
            </a:r>
            <a:r>
              <a:rPr lang="es-ES" dirty="0"/>
              <a:t> </a:t>
            </a:r>
            <a:r>
              <a:rPr lang="es-ES" dirty="0" err="1"/>
              <a:t>Selection</a:t>
            </a:r>
            <a:r>
              <a:rPr lang="es-ES" dirty="0"/>
              <a:t> no pudimos superar el </a:t>
            </a:r>
            <a:r>
              <a:rPr lang="es-ES" dirty="0" err="1"/>
              <a:t>accuracy</a:t>
            </a:r>
            <a:r>
              <a:rPr lang="es-ES" dirty="0"/>
              <a:t> del 50%.</a:t>
            </a:r>
          </a:p>
          <a:p>
            <a:pPr algn="just"/>
            <a:r>
              <a:rPr lang="es-ES" dirty="0"/>
              <a:t>Los modelos considerados buenos tienen un </a:t>
            </a:r>
            <a:r>
              <a:rPr lang="es-ES" dirty="0" err="1"/>
              <a:t>accuracy</a:t>
            </a:r>
            <a:r>
              <a:rPr lang="es-ES" dirty="0"/>
              <a:t> o F1-score cercano o superior al 90%, sin embargo, para predecir eventos que aún no han sucedido y que dependen de muchas variables (en muchos casos aleatorias), contar con un modelo que arroje un 50% de precisión puede suponer una ayuda enorme a la hora de acertar en una apuesta. </a:t>
            </a:r>
          </a:p>
          <a:p>
            <a:endParaRPr lang="es-ES" dirty="0"/>
          </a:p>
        </p:txBody>
      </p:sp>
    </p:spTree>
    <p:extLst>
      <p:ext uri="{BB962C8B-B14F-4D97-AF65-F5344CB8AC3E}">
        <p14:creationId xmlns:p14="http://schemas.microsoft.com/office/powerpoint/2010/main" val="4065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ABE2E-CEE6-496E-9EA3-544DF91AB15A}"/>
              </a:ext>
            </a:extLst>
          </p:cNvPr>
          <p:cNvSpPr>
            <a:spLocks noGrp="1"/>
          </p:cNvSpPr>
          <p:nvPr>
            <p:ph type="title"/>
          </p:nvPr>
        </p:nvSpPr>
        <p:spPr/>
        <p:txBody>
          <a:bodyPr>
            <a:normAutofit/>
          </a:bodyPr>
          <a:lstStyle/>
          <a:p>
            <a:r>
              <a:rPr lang="es-ES" sz="3400" dirty="0"/>
              <a:t>CRONOGRAMA</a:t>
            </a:r>
          </a:p>
        </p:txBody>
      </p:sp>
      <p:graphicFrame>
        <p:nvGraphicFramePr>
          <p:cNvPr id="4" name="Tabla 4">
            <a:extLst>
              <a:ext uri="{FF2B5EF4-FFF2-40B4-BE49-F238E27FC236}">
                <a16:creationId xmlns:a16="http://schemas.microsoft.com/office/drawing/2014/main" id="{A234802A-1605-4BD8-916D-395232E710F6}"/>
              </a:ext>
            </a:extLst>
          </p:cNvPr>
          <p:cNvGraphicFramePr>
            <a:graphicFrameLocks noGrp="1"/>
          </p:cNvGraphicFramePr>
          <p:nvPr>
            <p:ph idx="1"/>
            <p:extLst>
              <p:ext uri="{D42A27DB-BD31-4B8C-83A1-F6EECF244321}">
                <p14:modId xmlns:p14="http://schemas.microsoft.com/office/powerpoint/2010/main" val="1807772869"/>
              </p:ext>
            </p:extLst>
          </p:nvPr>
        </p:nvGraphicFramePr>
        <p:xfrm>
          <a:off x="519545" y="2190749"/>
          <a:ext cx="11201400" cy="4200905"/>
        </p:xfrm>
        <a:graphic>
          <a:graphicData uri="http://schemas.openxmlformats.org/drawingml/2006/table">
            <a:tbl>
              <a:tblPr firstRow="1" bandRow="1">
                <a:tableStyleId>{3B4B98B0-60AC-42C2-AFA5-B58CD77FA1E5}</a:tableStyleId>
              </a:tblPr>
              <a:tblGrid>
                <a:gridCol w="2161310">
                  <a:extLst>
                    <a:ext uri="{9D8B030D-6E8A-4147-A177-3AD203B41FA5}">
                      <a16:colId xmlns:a16="http://schemas.microsoft.com/office/drawing/2014/main" val="2664977412"/>
                    </a:ext>
                  </a:extLst>
                </a:gridCol>
                <a:gridCol w="9040090">
                  <a:extLst>
                    <a:ext uri="{9D8B030D-6E8A-4147-A177-3AD203B41FA5}">
                      <a16:colId xmlns:a16="http://schemas.microsoft.com/office/drawing/2014/main" val="3416032647"/>
                    </a:ext>
                  </a:extLst>
                </a:gridCol>
              </a:tblGrid>
              <a:tr h="840181">
                <a:tc>
                  <a:txBody>
                    <a:bodyPr/>
                    <a:lstStyle/>
                    <a:p>
                      <a:pPr algn="ctr"/>
                      <a:r>
                        <a:rPr lang="es-ES" sz="3200" dirty="0">
                          <a:solidFill>
                            <a:schemeClr val="bg1"/>
                          </a:solidFill>
                        </a:rPr>
                        <a:t>FECHA</a:t>
                      </a:r>
                    </a:p>
                  </a:txBody>
                  <a:tcPr anchor="ctr">
                    <a:solidFill>
                      <a:schemeClr val="tx1"/>
                    </a:solidFill>
                  </a:tcPr>
                </a:tc>
                <a:tc>
                  <a:txBody>
                    <a:bodyPr/>
                    <a:lstStyle/>
                    <a:p>
                      <a:pPr algn="ctr"/>
                      <a:r>
                        <a:rPr lang="es-ES" sz="3200" dirty="0">
                          <a:solidFill>
                            <a:schemeClr val="bg1"/>
                          </a:solidFill>
                        </a:rPr>
                        <a:t>TAREA A REALIZAR</a:t>
                      </a:r>
                    </a:p>
                  </a:txBody>
                  <a:tcPr anchor="ctr">
                    <a:solidFill>
                      <a:schemeClr val="tx1"/>
                    </a:solidFill>
                  </a:tcPr>
                </a:tc>
                <a:extLst>
                  <a:ext uri="{0D108BD9-81ED-4DB2-BD59-A6C34878D82A}">
                    <a16:rowId xmlns:a16="http://schemas.microsoft.com/office/drawing/2014/main" val="93623616"/>
                  </a:ext>
                </a:extLst>
              </a:tr>
              <a:tr h="840181">
                <a:tc>
                  <a:txBody>
                    <a:bodyPr/>
                    <a:lstStyle/>
                    <a:p>
                      <a:pPr algn="ctr"/>
                      <a:r>
                        <a:rPr lang="es-ES" sz="2800" dirty="0"/>
                        <a:t>13-03-2020</a:t>
                      </a:r>
                    </a:p>
                  </a:txBody>
                  <a:tcPr anchor="b"/>
                </a:tc>
                <a:tc>
                  <a:txBody>
                    <a:bodyPr/>
                    <a:lstStyle/>
                    <a:p>
                      <a:r>
                        <a:rPr lang="es-ES" sz="2800" dirty="0"/>
                        <a:t>Programa de </a:t>
                      </a:r>
                      <a:r>
                        <a:rPr lang="es-ES" sz="2800" dirty="0" err="1"/>
                        <a:t>Webscrapping</a:t>
                      </a:r>
                      <a:r>
                        <a:rPr lang="es-ES" sz="2800" dirty="0"/>
                        <a:t> + montaje </a:t>
                      </a:r>
                      <a:r>
                        <a:rPr lang="es-ES" sz="2800" dirty="0" err="1"/>
                        <a:t>DataSet</a:t>
                      </a:r>
                      <a:endParaRPr lang="es-ES" sz="2800" dirty="0"/>
                    </a:p>
                  </a:txBody>
                  <a:tcPr anchor="b"/>
                </a:tc>
                <a:extLst>
                  <a:ext uri="{0D108BD9-81ED-4DB2-BD59-A6C34878D82A}">
                    <a16:rowId xmlns:a16="http://schemas.microsoft.com/office/drawing/2014/main" val="2946756782"/>
                  </a:ext>
                </a:extLst>
              </a:tr>
              <a:tr h="840181">
                <a:tc>
                  <a:txBody>
                    <a:bodyPr/>
                    <a:lstStyle/>
                    <a:p>
                      <a:pPr algn="ctr"/>
                      <a:r>
                        <a:rPr lang="es-ES" sz="2800" dirty="0"/>
                        <a:t>18-03-2020</a:t>
                      </a:r>
                    </a:p>
                  </a:txBody>
                  <a:tcPr anchor="b"/>
                </a:tc>
                <a:tc>
                  <a:txBody>
                    <a:bodyPr/>
                    <a:lstStyle/>
                    <a:p>
                      <a:r>
                        <a:rPr lang="es-ES" sz="2800" dirty="0"/>
                        <a:t>Análisis y transformación del DF para Machine </a:t>
                      </a:r>
                      <a:r>
                        <a:rPr lang="es-ES" sz="2800" dirty="0" err="1"/>
                        <a:t>Learning</a:t>
                      </a:r>
                      <a:r>
                        <a:rPr lang="es-ES" sz="2800" dirty="0"/>
                        <a:t>.</a:t>
                      </a:r>
                    </a:p>
                  </a:txBody>
                  <a:tcPr anchor="b"/>
                </a:tc>
                <a:extLst>
                  <a:ext uri="{0D108BD9-81ED-4DB2-BD59-A6C34878D82A}">
                    <a16:rowId xmlns:a16="http://schemas.microsoft.com/office/drawing/2014/main" val="125707154"/>
                  </a:ext>
                </a:extLst>
              </a:tr>
              <a:tr h="840181">
                <a:tc>
                  <a:txBody>
                    <a:bodyPr/>
                    <a:lstStyle/>
                    <a:p>
                      <a:pPr algn="ctr"/>
                      <a:r>
                        <a:rPr lang="es-ES" sz="2800" dirty="0"/>
                        <a:t>22-03-2020</a:t>
                      </a:r>
                    </a:p>
                  </a:txBody>
                  <a:tcPr anchor="b"/>
                </a:tc>
                <a:tc>
                  <a:txBody>
                    <a:bodyPr/>
                    <a:lstStyle/>
                    <a:p>
                      <a:r>
                        <a:rPr lang="es-ES" sz="2800" dirty="0"/>
                        <a:t>Pruebas de Machine </a:t>
                      </a:r>
                      <a:r>
                        <a:rPr lang="es-ES" sz="2800" dirty="0" err="1"/>
                        <a:t>Learning</a:t>
                      </a:r>
                      <a:r>
                        <a:rPr lang="es-ES" sz="2800" dirty="0"/>
                        <a:t> y verificación de resultados.</a:t>
                      </a:r>
                    </a:p>
                  </a:txBody>
                  <a:tcPr anchor="b"/>
                </a:tc>
                <a:extLst>
                  <a:ext uri="{0D108BD9-81ED-4DB2-BD59-A6C34878D82A}">
                    <a16:rowId xmlns:a16="http://schemas.microsoft.com/office/drawing/2014/main" val="1102094761"/>
                  </a:ext>
                </a:extLst>
              </a:tr>
              <a:tr h="840181">
                <a:tc>
                  <a:txBody>
                    <a:bodyPr/>
                    <a:lstStyle/>
                    <a:p>
                      <a:pPr algn="ctr"/>
                      <a:r>
                        <a:rPr lang="es-ES" sz="2800" dirty="0"/>
                        <a:t>27-03-2020</a:t>
                      </a:r>
                    </a:p>
                  </a:txBody>
                  <a:tcPr anchor="b"/>
                </a:tc>
                <a:tc>
                  <a:txBody>
                    <a:bodyPr/>
                    <a:lstStyle/>
                    <a:p>
                      <a:r>
                        <a:rPr lang="es-ES" sz="2800" dirty="0"/>
                        <a:t>Elaboración de la memoria y presentación.</a:t>
                      </a:r>
                    </a:p>
                  </a:txBody>
                  <a:tcPr anchor="b"/>
                </a:tc>
                <a:extLst>
                  <a:ext uri="{0D108BD9-81ED-4DB2-BD59-A6C34878D82A}">
                    <a16:rowId xmlns:a16="http://schemas.microsoft.com/office/drawing/2014/main" val="3872199437"/>
                  </a:ext>
                </a:extLst>
              </a:tr>
            </a:tbl>
          </a:graphicData>
        </a:graphic>
      </p:graphicFrame>
    </p:spTree>
    <p:extLst>
      <p:ext uri="{BB962C8B-B14F-4D97-AF65-F5344CB8AC3E}">
        <p14:creationId xmlns:p14="http://schemas.microsoft.com/office/powerpoint/2010/main" val="184762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rtlCol="0">
            <a:normAutofit/>
          </a:bodyPr>
          <a:lstStyle/>
          <a:p>
            <a:pPr rtl="0"/>
            <a:r>
              <a:rPr lang="es-ES" sz="3400" dirty="0"/>
              <a:t>RESUMEN</a:t>
            </a:r>
          </a:p>
        </p:txBody>
      </p:sp>
      <p:sp>
        <p:nvSpPr>
          <p:cNvPr id="14" name="Marcador de posición de contenido 2"/>
          <p:cNvSpPr>
            <a:spLocks noGrp="1"/>
          </p:cNvSpPr>
          <p:nvPr>
            <p:ph idx="1"/>
          </p:nvPr>
        </p:nvSpPr>
        <p:spPr/>
        <p:txBody>
          <a:bodyPr rtlCol="0"/>
          <a:lstStyle/>
          <a:p>
            <a:pPr algn="just"/>
            <a:r>
              <a:rPr lang="es-MX" dirty="0"/>
              <a:t>En el fútbol, las predicciones sobre victorias o derrotas tienen un nivel de acierto poco significativo. Sin embargo, en los últimos años, se ha despertado interés en una amplia variedad de variables que nos permiten trabajar con datos mucho más concretos (</a:t>
            </a:r>
            <a:r>
              <a:rPr lang="es-MX" dirty="0" err="1"/>
              <a:t>Nº</a:t>
            </a:r>
            <a:r>
              <a:rPr lang="es-MX" dirty="0"/>
              <a:t> de </a:t>
            </a:r>
            <a:r>
              <a:rPr lang="es-MX" dirty="0" err="1"/>
              <a:t>corners</a:t>
            </a:r>
            <a:r>
              <a:rPr lang="es-MX" dirty="0"/>
              <a:t>, disparos a puerta, centros al área, etc.). </a:t>
            </a:r>
          </a:p>
          <a:p>
            <a:pPr algn="just"/>
            <a:endParaRPr lang="es-MX" dirty="0"/>
          </a:p>
          <a:p>
            <a:pPr algn="just"/>
            <a:r>
              <a:rPr lang="es-MX" dirty="0"/>
              <a:t>Esto se debe a 2 factores principalmente:</a:t>
            </a:r>
          </a:p>
          <a:p>
            <a:pPr marL="0" indent="0" algn="just">
              <a:buNone/>
            </a:pPr>
            <a:r>
              <a:rPr lang="es-MX" dirty="0"/>
              <a:t>	1)  Auge de las casas de apuestas </a:t>
            </a:r>
          </a:p>
          <a:p>
            <a:pPr marL="0" indent="0" algn="just">
              <a:buNone/>
            </a:pPr>
            <a:r>
              <a:rPr lang="es-MX" dirty="0"/>
              <a:t>	2) Incorporación del Big Data como herramienta de trabajo en los equipos.</a:t>
            </a:r>
          </a:p>
          <a:p>
            <a:pPr rtl="0"/>
            <a:endParaRPr lang="es-E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rtl="0"/>
            <a:r>
              <a:rPr lang="es-ES" sz="3400" dirty="0"/>
              <a:t>OBJETIVO GENERAL</a:t>
            </a:r>
          </a:p>
        </p:txBody>
      </p:sp>
      <p:sp>
        <p:nvSpPr>
          <p:cNvPr id="3" name="Marcador de contenido 2">
            <a:extLst>
              <a:ext uri="{FF2B5EF4-FFF2-40B4-BE49-F238E27FC236}">
                <a16:creationId xmlns:a16="http://schemas.microsoft.com/office/drawing/2014/main" id="{AF296A58-BC24-43C4-8FA4-7E6FA5C73358}"/>
              </a:ext>
            </a:extLst>
          </p:cNvPr>
          <p:cNvSpPr>
            <a:spLocks noGrp="1"/>
          </p:cNvSpPr>
          <p:nvPr>
            <p:ph idx="1"/>
          </p:nvPr>
        </p:nvSpPr>
        <p:spPr/>
        <p:txBody>
          <a:bodyPr>
            <a:normAutofit/>
          </a:bodyPr>
          <a:lstStyle/>
          <a:p>
            <a:r>
              <a:rPr lang="es-ES" sz="3200" dirty="0"/>
              <a:t>La finalidad de nuestro proyecto:</a:t>
            </a:r>
          </a:p>
          <a:p>
            <a:endParaRPr lang="es-ES" sz="2600" dirty="0"/>
          </a:p>
          <a:p>
            <a:pPr marL="0" indent="0" algn="just">
              <a:buNone/>
            </a:pPr>
            <a:r>
              <a:rPr lang="es-ES" sz="2400" dirty="0"/>
              <a:t>	1) Encontrar un modelo que nos permita predecir con cierto 	rigor una de las variable antes comentadas: el </a:t>
            </a:r>
            <a:r>
              <a:rPr lang="es-ES" sz="2400" dirty="0" err="1"/>
              <a:t>Nº</a:t>
            </a:r>
            <a:r>
              <a:rPr lang="es-ES" sz="2400" dirty="0"/>
              <a:t> de </a:t>
            </a:r>
            <a:r>
              <a:rPr lang="es-ES" sz="2400" dirty="0" err="1"/>
              <a:t>corners</a:t>
            </a:r>
            <a:r>
              <a:rPr lang="es-ES" sz="2400" dirty="0"/>
              <a:t> 	que lanzará un equipo en un partido.</a:t>
            </a:r>
          </a:p>
          <a:p>
            <a:pPr marL="0" indent="0" algn="just">
              <a:buNone/>
            </a:pPr>
            <a:r>
              <a:rPr lang="es-ES" sz="2400" dirty="0"/>
              <a:t>	2) Que este modelo sea capaz de generar rendimiento 	económico a 	través de apuestas deportivas.</a:t>
            </a:r>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9F442-CF59-47C1-B58E-7F92C9C01CA2}"/>
              </a:ext>
            </a:extLst>
          </p:cNvPr>
          <p:cNvSpPr>
            <a:spLocks noGrp="1"/>
          </p:cNvSpPr>
          <p:nvPr>
            <p:ph type="title"/>
          </p:nvPr>
        </p:nvSpPr>
        <p:spPr/>
        <p:txBody>
          <a:bodyPr>
            <a:normAutofit/>
          </a:bodyPr>
          <a:lstStyle/>
          <a:p>
            <a:r>
              <a:rPr lang="es-ES" sz="3400" dirty="0"/>
              <a:t>OBJETIVOS ESPECÍFICOS</a:t>
            </a:r>
          </a:p>
        </p:txBody>
      </p:sp>
      <p:sp>
        <p:nvSpPr>
          <p:cNvPr id="3" name="Marcador de contenido 2">
            <a:extLst>
              <a:ext uri="{FF2B5EF4-FFF2-40B4-BE49-F238E27FC236}">
                <a16:creationId xmlns:a16="http://schemas.microsoft.com/office/drawing/2014/main" id="{928E701C-D862-4E1C-A539-246E80E1995A}"/>
              </a:ext>
            </a:extLst>
          </p:cNvPr>
          <p:cNvSpPr>
            <a:spLocks noGrp="1"/>
          </p:cNvSpPr>
          <p:nvPr>
            <p:ph idx="1"/>
          </p:nvPr>
        </p:nvSpPr>
        <p:spPr/>
        <p:txBody>
          <a:bodyPr>
            <a:normAutofit lnSpcReduction="10000"/>
          </a:bodyPr>
          <a:lstStyle/>
          <a:p>
            <a:pPr algn="just"/>
            <a:r>
              <a:rPr lang="es-ES" sz="2700" dirty="0"/>
              <a:t>Mediante el uso de Machine </a:t>
            </a:r>
            <a:r>
              <a:rPr lang="es-ES" sz="2700" dirty="0" err="1"/>
              <a:t>Learning</a:t>
            </a:r>
            <a:r>
              <a:rPr lang="es-ES" sz="2700" dirty="0"/>
              <a:t>, intentaremos predecir los resultados de nuestra variable para la última jornada de liga (temporada 2018-19).</a:t>
            </a:r>
          </a:p>
          <a:p>
            <a:pPr algn="just"/>
            <a:r>
              <a:rPr lang="es-MX" sz="2700" dirty="0"/>
              <a:t>En caso de que sea suficientemente preciso, aplicaríamos nuestro modelo a los datos del año próximo para predecir los resultados de futuras jornadas.</a:t>
            </a:r>
          </a:p>
          <a:p>
            <a:pPr algn="just"/>
            <a:r>
              <a:rPr lang="es-MX" sz="2700" dirty="0"/>
              <a:t>Para que sea rentable, no bastaría sólo con predecir los resultados, habría que hacer una comparativa con las cuotas de las casas de apuestas.</a:t>
            </a:r>
            <a:endParaRPr lang="es-ES" sz="2700" dirty="0"/>
          </a:p>
          <a:p>
            <a:endParaRPr lang="es-ES" dirty="0"/>
          </a:p>
        </p:txBody>
      </p:sp>
    </p:spTree>
    <p:extLst>
      <p:ext uri="{BB962C8B-B14F-4D97-AF65-F5344CB8AC3E}">
        <p14:creationId xmlns:p14="http://schemas.microsoft.com/office/powerpoint/2010/main" val="406245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65E31-8D4D-44F0-A580-C997134EFF93}"/>
              </a:ext>
            </a:extLst>
          </p:cNvPr>
          <p:cNvSpPr>
            <a:spLocks noGrp="1"/>
          </p:cNvSpPr>
          <p:nvPr>
            <p:ph type="title"/>
          </p:nvPr>
        </p:nvSpPr>
        <p:spPr/>
        <p:txBody>
          <a:bodyPr>
            <a:normAutofit/>
          </a:bodyPr>
          <a:lstStyle/>
          <a:p>
            <a:r>
              <a:rPr lang="es-ES" sz="3400" dirty="0"/>
              <a:t>ESTADO DEL ARTE</a:t>
            </a:r>
          </a:p>
        </p:txBody>
      </p:sp>
      <p:sp>
        <p:nvSpPr>
          <p:cNvPr id="3" name="Marcador de contenido 2">
            <a:extLst>
              <a:ext uri="{FF2B5EF4-FFF2-40B4-BE49-F238E27FC236}">
                <a16:creationId xmlns:a16="http://schemas.microsoft.com/office/drawing/2014/main" id="{E0D42849-6E89-484E-BC61-EA067A4BE2A7}"/>
              </a:ext>
            </a:extLst>
          </p:cNvPr>
          <p:cNvSpPr>
            <a:spLocks noGrp="1"/>
          </p:cNvSpPr>
          <p:nvPr>
            <p:ph idx="1"/>
          </p:nvPr>
        </p:nvSpPr>
        <p:spPr>
          <a:xfrm>
            <a:off x="1280160" y="2190749"/>
            <a:ext cx="9628632" cy="4490270"/>
          </a:xfrm>
        </p:spPr>
        <p:txBody>
          <a:bodyPr>
            <a:normAutofit fontScale="92500" lnSpcReduction="10000"/>
          </a:bodyPr>
          <a:lstStyle/>
          <a:p>
            <a:pPr marL="0" indent="0" algn="just">
              <a:buNone/>
            </a:pPr>
            <a:r>
              <a:rPr lang="es-MX" sz="1900" dirty="0"/>
              <a:t>Prácticamente todos los modelos existentes están centrados en predecir las victorias de los equipos y/o los ganadores de diferentes torneos y no en las estadísticas concretas de cada juego.</a:t>
            </a:r>
          </a:p>
          <a:p>
            <a:pPr marL="0" indent="0" algn="just">
              <a:buNone/>
            </a:pPr>
            <a:r>
              <a:rPr lang="es-ES" sz="1900" b="1" dirty="0"/>
              <a:t>Para valorar los modelos y técnicas  para predecir eventos, el ML puede ser de gran ayuda, pero hay que saber interpretar los resultados y valorar los modelos. </a:t>
            </a:r>
            <a:r>
              <a:rPr lang="es-MX" sz="1900" b="1" dirty="0"/>
              <a:t>Aquí un breve repaso:</a:t>
            </a:r>
            <a:endParaRPr lang="es-MX" sz="1900" dirty="0"/>
          </a:p>
          <a:p>
            <a:pPr algn="just"/>
            <a:r>
              <a:rPr lang="es-MX" sz="1900" dirty="0"/>
              <a:t>Modelo </a:t>
            </a:r>
            <a:r>
              <a:rPr lang="es-ES" sz="1900" b="1" dirty="0" err="1"/>
              <a:t>FiveThirtyEight</a:t>
            </a:r>
            <a:r>
              <a:rPr lang="es-ES" sz="1900" dirty="0"/>
              <a:t>: (2009) es el método más popular, consiste en usar una puntuación media para cada equipo, definida como el resultado que obtendría un equipo jugando contra otro de nivel medio.</a:t>
            </a:r>
          </a:p>
          <a:p>
            <a:pPr algn="just"/>
            <a:r>
              <a:rPr lang="es-ES" sz="1900" b="1" dirty="0"/>
              <a:t>Microsoft</a:t>
            </a:r>
            <a:r>
              <a:rPr lang="es-ES" sz="1900" dirty="0"/>
              <a:t>, realiza análisis basados en </a:t>
            </a:r>
            <a:r>
              <a:rPr lang="es-ES" sz="1900" dirty="0" err="1"/>
              <a:t>BigData</a:t>
            </a:r>
            <a:r>
              <a:rPr lang="es-ES" sz="1900" dirty="0"/>
              <a:t> y </a:t>
            </a:r>
            <a:r>
              <a:rPr lang="es-ES" sz="1900" dirty="0" err="1"/>
              <a:t>M.Learning</a:t>
            </a:r>
            <a:r>
              <a:rPr lang="es-ES" sz="1900" dirty="0"/>
              <a:t> para predecir resultados de partidos de fútbol. E forma prorrateada, tiene en cuenta la percepción de los usuarios a través de las búsquedas de sus plataformas. Tiene el mayor % de acierto en fases eliminatorias (formatos play-offs, 1vs1, etc.).</a:t>
            </a:r>
          </a:p>
          <a:p>
            <a:pPr algn="just"/>
            <a:r>
              <a:rPr lang="es-ES" sz="1900" b="1" dirty="0"/>
              <a:t>Google</a:t>
            </a:r>
            <a:r>
              <a:rPr lang="es-ES" sz="1900" dirty="0"/>
              <a:t> creo para el Mundial de 2014 un modelo basado en la Reg. Logística para formatos de eliminatoria (no hay empates). Con un acierto de 14/16, posteriormente, liberaron el código en </a:t>
            </a:r>
            <a:r>
              <a:rPr lang="es-ES" sz="1900" dirty="0" err="1"/>
              <a:t>Github</a:t>
            </a:r>
            <a:r>
              <a:rPr lang="es-ES" sz="1900" dirty="0"/>
              <a:t>.</a:t>
            </a:r>
          </a:p>
        </p:txBody>
      </p:sp>
    </p:spTree>
    <p:extLst>
      <p:ext uri="{BB962C8B-B14F-4D97-AF65-F5344CB8AC3E}">
        <p14:creationId xmlns:p14="http://schemas.microsoft.com/office/powerpoint/2010/main" val="372488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6FFA5-6C76-40F8-AEC9-F683288A0935}"/>
              </a:ext>
            </a:extLst>
          </p:cNvPr>
          <p:cNvSpPr>
            <a:spLocks noGrp="1"/>
          </p:cNvSpPr>
          <p:nvPr>
            <p:ph type="title"/>
          </p:nvPr>
        </p:nvSpPr>
        <p:spPr/>
        <p:txBody>
          <a:bodyPr/>
          <a:lstStyle/>
          <a:p>
            <a:r>
              <a:rPr lang="es-ES" dirty="0"/>
              <a:t>PARA HACERNOS UNA IDEA SOBRE LOS CÓRNER…</a:t>
            </a:r>
          </a:p>
        </p:txBody>
      </p:sp>
      <p:pic>
        <p:nvPicPr>
          <p:cNvPr id="4" name="Marcador de contenido 3">
            <a:extLst>
              <a:ext uri="{FF2B5EF4-FFF2-40B4-BE49-F238E27FC236}">
                <a16:creationId xmlns:a16="http://schemas.microsoft.com/office/drawing/2014/main" id="{96F1C254-037D-482E-A194-91BBF9A4C52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931918" y="2405444"/>
            <a:ext cx="5701284" cy="4452556"/>
          </a:xfrm>
          <a:prstGeom prst="rect">
            <a:avLst/>
          </a:prstGeom>
        </p:spPr>
      </p:pic>
      <p:graphicFrame>
        <p:nvGraphicFramePr>
          <p:cNvPr id="5" name="Tabla 4">
            <a:extLst>
              <a:ext uri="{FF2B5EF4-FFF2-40B4-BE49-F238E27FC236}">
                <a16:creationId xmlns:a16="http://schemas.microsoft.com/office/drawing/2014/main" id="{96571B1D-2076-4525-AEE3-78993E89FE0B}"/>
              </a:ext>
            </a:extLst>
          </p:cNvPr>
          <p:cNvGraphicFramePr>
            <a:graphicFrameLocks noGrp="1"/>
          </p:cNvGraphicFramePr>
          <p:nvPr>
            <p:extLst>
              <p:ext uri="{D42A27DB-BD31-4B8C-83A1-F6EECF244321}">
                <p14:modId xmlns:p14="http://schemas.microsoft.com/office/powerpoint/2010/main" val="1606390535"/>
              </p:ext>
            </p:extLst>
          </p:nvPr>
        </p:nvGraphicFramePr>
        <p:xfrm>
          <a:off x="1831445" y="2302524"/>
          <a:ext cx="1975104" cy="4005461"/>
        </p:xfrm>
        <a:graphic>
          <a:graphicData uri="http://schemas.openxmlformats.org/drawingml/2006/table">
            <a:tbl>
              <a:tblPr firstRow="1" firstCol="1" bandRow="1">
                <a:tableStyleId>{3B4B98B0-60AC-42C2-AFA5-B58CD77FA1E5}</a:tableStyleId>
              </a:tblPr>
              <a:tblGrid>
                <a:gridCol w="1248527">
                  <a:extLst>
                    <a:ext uri="{9D8B030D-6E8A-4147-A177-3AD203B41FA5}">
                      <a16:colId xmlns:a16="http://schemas.microsoft.com/office/drawing/2014/main" val="3635728750"/>
                    </a:ext>
                  </a:extLst>
                </a:gridCol>
                <a:gridCol w="726577">
                  <a:extLst>
                    <a:ext uri="{9D8B030D-6E8A-4147-A177-3AD203B41FA5}">
                      <a16:colId xmlns:a16="http://schemas.microsoft.com/office/drawing/2014/main" val="1404756344"/>
                    </a:ext>
                  </a:extLst>
                </a:gridCol>
              </a:tblGrid>
              <a:tr h="407624">
                <a:tc>
                  <a:txBody>
                    <a:bodyPr/>
                    <a:lstStyle/>
                    <a:p>
                      <a:pPr algn="ctr">
                        <a:lnSpc>
                          <a:spcPct val="107000"/>
                        </a:lnSpc>
                        <a:spcAft>
                          <a:spcPts val="0"/>
                        </a:spcAft>
                      </a:pPr>
                      <a:r>
                        <a:rPr lang="es-ES" sz="1400" dirty="0">
                          <a:solidFill>
                            <a:schemeClr val="bg1"/>
                          </a:solidFill>
                          <a:effectLst/>
                        </a:rPr>
                        <a:t>EQUIPO</a:t>
                      </a:r>
                      <a:endParaRPr lang="es-ES" sz="18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solidFill>
                      <a:schemeClr val="tx1"/>
                    </a:solidFill>
                  </a:tcPr>
                </a:tc>
                <a:tc>
                  <a:txBody>
                    <a:bodyPr/>
                    <a:lstStyle/>
                    <a:p>
                      <a:pPr algn="ctr">
                        <a:lnSpc>
                          <a:spcPct val="107000"/>
                        </a:lnSpc>
                        <a:spcAft>
                          <a:spcPts val="0"/>
                        </a:spcAft>
                      </a:pPr>
                      <a:r>
                        <a:rPr lang="es-ES" sz="1400" dirty="0">
                          <a:solidFill>
                            <a:schemeClr val="bg1"/>
                          </a:solidFill>
                          <a:effectLst/>
                        </a:rPr>
                        <a:t>CF/P</a:t>
                      </a:r>
                      <a:endParaRPr lang="es-ES" sz="18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solidFill>
                      <a:schemeClr val="tx1"/>
                    </a:solidFill>
                  </a:tcPr>
                </a:tc>
                <a:extLst>
                  <a:ext uri="{0D108BD9-81ED-4DB2-BD59-A6C34878D82A}">
                    <a16:rowId xmlns:a16="http://schemas.microsoft.com/office/drawing/2014/main" val="726367400"/>
                  </a:ext>
                </a:extLst>
              </a:tr>
              <a:tr h="180263">
                <a:tc>
                  <a:txBody>
                    <a:bodyPr/>
                    <a:lstStyle/>
                    <a:p>
                      <a:pPr lvl="0" indent="101600" algn="r">
                        <a:lnSpc>
                          <a:spcPct val="107000"/>
                        </a:lnSpc>
                        <a:spcAft>
                          <a:spcPts val="0"/>
                        </a:spcAft>
                      </a:pPr>
                      <a:r>
                        <a:rPr lang="es-ES" sz="1050" dirty="0">
                          <a:effectLst/>
                        </a:rPr>
                        <a:t>Girona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3,18</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845997632"/>
                  </a:ext>
                </a:extLst>
              </a:tr>
              <a:tr h="180263">
                <a:tc>
                  <a:txBody>
                    <a:bodyPr/>
                    <a:lstStyle/>
                    <a:p>
                      <a:pPr lvl="0" indent="101600" algn="r">
                        <a:lnSpc>
                          <a:spcPct val="107000"/>
                        </a:lnSpc>
                        <a:spcAft>
                          <a:spcPts val="0"/>
                        </a:spcAft>
                      </a:pPr>
                      <a:r>
                        <a:rPr lang="es-ES" sz="1050" dirty="0">
                          <a:effectLst/>
                        </a:rPr>
                        <a:t>Valladolid</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4,61</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401099476"/>
                  </a:ext>
                </a:extLst>
              </a:tr>
              <a:tr h="180263">
                <a:tc>
                  <a:txBody>
                    <a:bodyPr/>
                    <a:lstStyle/>
                    <a:p>
                      <a:pPr lvl="0" indent="101600" algn="r">
                        <a:lnSpc>
                          <a:spcPct val="107000"/>
                        </a:lnSpc>
                        <a:spcAft>
                          <a:spcPts val="0"/>
                        </a:spcAft>
                      </a:pPr>
                      <a:r>
                        <a:rPr lang="es-ES" sz="1050" dirty="0">
                          <a:effectLst/>
                        </a:rPr>
                        <a:t>Betis</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4,13</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382267136"/>
                  </a:ext>
                </a:extLst>
              </a:tr>
              <a:tr h="180263">
                <a:tc>
                  <a:txBody>
                    <a:bodyPr/>
                    <a:lstStyle/>
                    <a:p>
                      <a:pPr lvl="0" indent="101600" algn="r">
                        <a:lnSpc>
                          <a:spcPct val="107000"/>
                        </a:lnSpc>
                        <a:spcAft>
                          <a:spcPts val="0"/>
                        </a:spcAft>
                      </a:pPr>
                      <a:r>
                        <a:rPr lang="es-ES" sz="1050" dirty="0">
                          <a:effectLst/>
                        </a:rPr>
                        <a:t>Levante</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4,82</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176770695"/>
                  </a:ext>
                </a:extLst>
              </a:tr>
              <a:tr h="180263">
                <a:tc>
                  <a:txBody>
                    <a:bodyPr/>
                    <a:lstStyle/>
                    <a:p>
                      <a:pPr lvl="0" indent="101600" algn="r">
                        <a:lnSpc>
                          <a:spcPct val="107000"/>
                        </a:lnSpc>
                        <a:spcAft>
                          <a:spcPts val="0"/>
                        </a:spcAft>
                      </a:pPr>
                      <a:r>
                        <a:rPr lang="es-ES" sz="1050" dirty="0">
                          <a:effectLst/>
                        </a:rPr>
                        <a:t>Celta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4,00</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686071318"/>
                  </a:ext>
                </a:extLst>
              </a:tr>
              <a:tr h="180263">
                <a:tc>
                  <a:txBody>
                    <a:bodyPr/>
                    <a:lstStyle/>
                    <a:p>
                      <a:pPr lvl="0" indent="101600" algn="r">
                        <a:lnSpc>
                          <a:spcPct val="107000"/>
                        </a:lnSpc>
                        <a:spcAft>
                          <a:spcPts val="0"/>
                        </a:spcAft>
                      </a:pPr>
                      <a:r>
                        <a:rPr lang="es-ES" sz="1050" dirty="0">
                          <a:effectLst/>
                        </a:rPr>
                        <a:t>Espanyol</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3,97</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026962086"/>
                  </a:ext>
                </a:extLst>
              </a:tr>
              <a:tr h="180263">
                <a:tc>
                  <a:txBody>
                    <a:bodyPr/>
                    <a:lstStyle/>
                    <a:p>
                      <a:pPr lvl="0" indent="101600" algn="r">
                        <a:lnSpc>
                          <a:spcPct val="107000"/>
                        </a:lnSpc>
                        <a:spcAft>
                          <a:spcPts val="0"/>
                        </a:spcAft>
                      </a:pPr>
                      <a:r>
                        <a:rPr lang="es-ES" sz="1050" dirty="0">
                          <a:effectLst/>
                        </a:rPr>
                        <a:t>Villarreal</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3,76</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476746516"/>
                  </a:ext>
                </a:extLst>
              </a:tr>
              <a:tr h="172840">
                <a:tc>
                  <a:txBody>
                    <a:bodyPr/>
                    <a:lstStyle/>
                    <a:p>
                      <a:pPr lvl="0" indent="101600" algn="r">
                        <a:lnSpc>
                          <a:spcPct val="107000"/>
                        </a:lnSpc>
                        <a:spcAft>
                          <a:spcPts val="0"/>
                        </a:spcAft>
                      </a:pPr>
                      <a:r>
                        <a:rPr lang="es-ES" sz="1050" dirty="0" err="1">
                          <a:effectLst/>
                        </a:rPr>
                        <a:t>Real_Sociedad</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4,24</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042883386"/>
                  </a:ext>
                </a:extLst>
              </a:tr>
              <a:tr h="180263">
                <a:tc>
                  <a:txBody>
                    <a:bodyPr/>
                    <a:lstStyle/>
                    <a:p>
                      <a:pPr lvl="0" indent="101600" algn="r">
                        <a:lnSpc>
                          <a:spcPct val="107000"/>
                        </a:lnSpc>
                        <a:spcAft>
                          <a:spcPts val="0"/>
                        </a:spcAft>
                      </a:pPr>
                      <a:r>
                        <a:rPr lang="es-ES" sz="1050" dirty="0">
                          <a:effectLst/>
                        </a:rPr>
                        <a:t>Barcelona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5,00</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4201226638"/>
                  </a:ext>
                </a:extLst>
              </a:tr>
              <a:tr h="180263">
                <a:tc>
                  <a:txBody>
                    <a:bodyPr/>
                    <a:lstStyle/>
                    <a:p>
                      <a:pPr lvl="0" indent="101600" algn="r">
                        <a:lnSpc>
                          <a:spcPct val="107000"/>
                        </a:lnSpc>
                        <a:spcAft>
                          <a:spcPts val="0"/>
                        </a:spcAft>
                      </a:pPr>
                      <a:r>
                        <a:rPr lang="es-ES" sz="1050" dirty="0" err="1">
                          <a:effectLst/>
                        </a:rPr>
                        <a:t>Alaves</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3,42</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noFill/>
                  </a:tcPr>
                </a:tc>
                <a:extLst>
                  <a:ext uri="{0D108BD9-81ED-4DB2-BD59-A6C34878D82A}">
                    <a16:rowId xmlns:a16="http://schemas.microsoft.com/office/drawing/2014/main" val="1739789719"/>
                  </a:ext>
                </a:extLst>
              </a:tr>
              <a:tr h="180263">
                <a:tc>
                  <a:txBody>
                    <a:bodyPr/>
                    <a:lstStyle/>
                    <a:p>
                      <a:pPr lvl="0" indent="101600" algn="r">
                        <a:lnSpc>
                          <a:spcPct val="107000"/>
                        </a:lnSpc>
                        <a:spcAft>
                          <a:spcPts val="0"/>
                        </a:spcAft>
                      </a:pPr>
                      <a:r>
                        <a:rPr lang="es-ES" sz="1050" dirty="0" err="1">
                          <a:effectLst/>
                        </a:rPr>
                        <a:t>Eibar</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5,55</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1722647022"/>
                  </a:ext>
                </a:extLst>
              </a:tr>
              <a:tr h="180263">
                <a:tc>
                  <a:txBody>
                    <a:bodyPr/>
                    <a:lstStyle/>
                    <a:p>
                      <a:pPr lvl="0" indent="101600" algn="r">
                        <a:lnSpc>
                          <a:spcPct val="107000"/>
                        </a:lnSpc>
                        <a:spcAft>
                          <a:spcPts val="0"/>
                        </a:spcAft>
                      </a:pPr>
                      <a:r>
                        <a:rPr lang="es-ES" sz="1050" dirty="0">
                          <a:effectLst/>
                        </a:rPr>
                        <a:t>Huesca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3,76</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47227920"/>
                  </a:ext>
                </a:extLst>
              </a:tr>
              <a:tr h="180263">
                <a:tc>
                  <a:txBody>
                    <a:bodyPr/>
                    <a:lstStyle/>
                    <a:p>
                      <a:pPr lvl="0" indent="101600" algn="r">
                        <a:lnSpc>
                          <a:spcPct val="107000"/>
                        </a:lnSpc>
                        <a:spcAft>
                          <a:spcPts val="0"/>
                        </a:spcAft>
                      </a:pPr>
                      <a:r>
                        <a:rPr lang="es-ES" sz="1050" dirty="0">
                          <a:effectLst/>
                        </a:rPr>
                        <a:t>Rayo</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4,24</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108657413"/>
                  </a:ext>
                </a:extLst>
              </a:tr>
              <a:tr h="180263">
                <a:tc>
                  <a:txBody>
                    <a:bodyPr/>
                    <a:lstStyle/>
                    <a:p>
                      <a:pPr lvl="0" indent="101600" algn="r">
                        <a:lnSpc>
                          <a:spcPct val="107000"/>
                        </a:lnSpc>
                        <a:spcAft>
                          <a:spcPts val="0"/>
                        </a:spcAft>
                      </a:pPr>
                      <a:r>
                        <a:rPr lang="es-ES" sz="1050" dirty="0">
                          <a:effectLst/>
                        </a:rPr>
                        <a:t>Sevilla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5,29</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21254548"/>
                  </a:ext>
                </a:extLst>
              </a:tr>
              <a:tr h="180263">
                <a:tc>
                  <a:txBody>
                    <a:bodyPr/>
                    <a:lstStyle/>
                    <a:p>
                      <a:pPr lvl="0" indent="101600" algn="r">
                        <a:lnSpc>
                          <a:spcPct val="107000"/>
                        </a:lnSpc>
                        <a:spcAft>
                          <a:spcPts val="0"/>
                        </a:spcAft>
                      </a:pPr>
                      <a:r>
                        <a:rPr lang="es-ES" sz="1050" dirty="0" err="1">
                          <a:effectLst/>
                        </a:rPr>
                        <a:t>Real_Madrid</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5,18</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2102038622"/>
                  </a:ext>
                </a:extLst>
              </a:tr>
              <a:tr h="180263">
                <a:tc>
                  <a:txBody>
                    <a:bodyPr/>
                    <a:lstStyle/>
                    <a:p>
                      <a:pPr lvl="0" indent="101600" algn="r">
                        <a:lnSpc>
                          <a:spcPct val="107000"/>
                        </a:lnSpc>
                        <a:spcAft>
                          <a:spcPts val="0"/>
                        </a:spcAft>
                      </a:pPr>
                      <a:r>
                        <a:rPr lang="es-ES" sz="1050" dirty="0">
                          <a:effectLst/>
                        </a:rPr>
                        <a:t>Getafe</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3,61</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648768199"/>
                  </a:ext>
                </a:extLst>
              </a:tr>
              <a:tr h="180263">
                <a:tc>
                  <a:txBody>
                    <a:bodyPr/>
                    <a:lstStyle/>
                    <a:p>
                      <a:pPr lvl="0" indent="101600" algn="r">
                        <a:lnSpc>
                          <a:spcPct val="107000"/>
                        </a:lnSpc>
                        <a:spcAft>
                          <a:spcPts val="0"/>
                        </a:spcAft>
                      </a:pPr>
                      <a:r>
                        <a:rPr lang="es-ES" sz="1050" dirty="0">
                          <a:effectLst/>
                        </a:rPr>
                        <a:t>Valencia</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4,61</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263206511"/>
                  </a:ext>
                </a:extLst>
              </a:tr>
              <a:tr h="180263">
                <a:tc>
                  <a:txBody>
                    <a:bodyPr/>
                    <a:lstStyle/>
                    <a:p>
                      <a:pPr lvl="0" indent="101600" algn="r">
                        <a:lnSpc>
                          <a:spcPct val="107000"/>
                        </a:lnSpc>
                        <a:spcAft>
                          <a:spcPts val="0"/>
                        </a:spcAft>
                      </a:pPr>
                      <a:r>
                        <a:rPr lang="es-ES" sz="1050" dirty="0" err="1">
                          <a:effectLst/>
                        </a:rPr>
                        <a:t>Atletico</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5,00</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solidFill>
                      <a:srgbClr val="92D050"/>
                    </a:solidFill>
                  </a:tcPr>
                </a:tc>
                <a:extLst>
                  <a:ext uri="{0D108BD9-81ED-4DB2-BD59-A6C34878D82A}">
                    <a16:rowId xmlns:a16="http://schemas.microsoft.com/office/drawing/2014/main" val="386163521"/>
                  </a:ext>
                </a:extLst>
              </a:tr>
              <a:tr h="180263">
                <a:tc>
                  <a:txBody>
                    <a:bodyPr/>
                    <a:lstStyle/>
                    <a:p>
                      <a:pPr lvl="0" indent="101600" algn="r">
                        <a:lnSpc>
                          <a:spcPct val="107000"/>
                        </a:lnSpc>
                        <a:spcAft>
                          <a:spcPts val="0"/>
                        </a:spcAft>
                      </a:pPr>
                      <a:r>
                        <a:rPr lang="es-ES" sz="1050" dirty="0">
                          <a:effectLst/>
                        </a:rPr>
                        <a:t>Athletic</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3,63</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477544677"/>
                  </a:ext>
                </a:extLst>
              </a:tr>
              <a:tr h="180263">
                <a:tc>
                  <a:txBody>
                    <a:bodyPr/>
                    <a:lstStyle/>
                    <a:p>
                      <a:pPr lvl="0" indent="101600" algn="r">
                        <a:lnSpc>
                          <a:spcPct val="107000"/>
                        </a:lnSpc>
                        <a:spcAft>
                          <a:spcPts val="0"/>
                        </a:spcAft>
                      </a:pPr>
                      <a:r>
                        <a:rPr lang="es-ES" sz="1050" dirty="0" err="1">
                          <a:effectLst/>
                        </a:rPr>
                        <a:t>Leganes</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ES" sz="1050" dirty="0">
                          <a:effectLst/>
                        </a:rPr>
                        <a:t>3,64</a:t>
                      </a:r>
                      <a:endParaRPr lang="es-ES" sz="1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182416865"/>
                  </a:ext>
                </a:extLst>
              </a:tr>
            </a:tbl>
          </a:graphicData>
        </a:graphic>
      </p:graphicFrame>
    </p:spTree>
    <p:extLst>
      <p:ext uri="{BB962C8B-B14F-4D97-AF65-F5344CB8AC3E}">
        <p14:creationId xmlns:p14="http://schemas.microsoft.com/office/powerpoint/2010/main" val="33430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CFBDF-C0CF-4702-A898-7762585B98AE}"/>
              </a:ext>
            </a:extLst>
          </p:cNvPr>
          <p:cNvSpPr>
            <a:spLocks noGrp="1"/>
          </p:cNvSpPr>
          <p:nvPr>
            <p:ph type="title"/>
          </p:nvPr>
        </p:nvSpPr>
        <p:spPr/>
        <p:txBody>
          <a:bodyPr>
            <a:normAutofit/>
          </a:bodyPr>
          <a:lstStyle/>
          <a:p>
            <a:r>
              <a:rPr lang="es-ES" sz="3400" dirty="0"/>
              <a:t>DESCRIPCIÓN DEL DATASET</a:t>
            </a:r>
          </a:p>
        </p:txBody>
      </p:sp>
      <p:sp>
        <p:nvSpPr>
          <p:cNvPr id="3" name="Marcador de contenido 2">
            <a:extLst>
              <a:ext uri="{FF2B5EF4-FFF2-40B4-BE49-F238E27FC236}">
                <a16:creationId xmlns:a16="http://schemas.microsoft.com/office/drawing/2014/main" id="{A0674A1B-8B1F-4268-B604-489F0D74FEFE}"/>
              </a:ext>
            </a:extLst>
          </p:cNvPr>
          <p:cNvSpPr>
            <a:spLocks noGrp="1"/>
          </p:cNvSpPr>
          <p:nvPr>
            <p:ph idx="1"/>
          </p:nvPr>
        </p:nvSpPr>
        <p:spPr/>
        <p:txBody>
          <a:bodyPr>
            <a:normAutofit/>
          </a:bodyPr>
          <a:lstStyle/>
          <a:p>
            <a:pPr algn="just"/>
            <a:r>
              <a:rPr lang="es-MX" dirty="0"/>
              <a:t>Basado en los datos de la temporada pasada (2018-2019).</a:t>
            </a:r>
            <a:endParaRPr lang="es-ES" dirty="0"/>
          </a:p>
          <a:p>
            <a:pPr algn="just"/>
            <a:r>
              <a:rPr lang="es-MX" dirty="0"/>
              <a:t>Contamos con 14400 filas y 17 columnas antes de la limpieza del </a:t>
            </a:r>
            <a:r>
              <a:rPr lang="es-MX" dirty="0" err="1"/>
              <a:t>dataset</a:t>
            </a:r>
            <a:r>
              <a:rPr lang="es-MX" dirty="0"/>
              <a:t>. Todas excepto 3 son numéricas (jugador, equipo, local/visitante). </a:t>
            </a:r>
            <a:r>
              <a:rPr lang="es-ES" dirty="0"/>
              <a:t>La clase es no binaria y categórica.</a:t>
            </a:r>
          </a:p>
          <a:p>
            <a:pPr algn="just"/>
            <a:endParaRPr lang="es-MX" dirty="0"/>
          </a:p>
          <a:p>
            <a:endParaRPr lang="es-ES" dirty="0"/>
          </a:p>
        </p:txBody>
      </p:sp>
      <p:pic>
        <p:nvPicPr>
          <p:cNvPr id="6" name="Imagen 5">
            <a:extLst>
              <a:ext uri="{FF2B5EF4-FFF2-40B4-BE49-F238E27FC236}">
                <a16:creationId xmlns:a16="http://schemas.microsoft.com/office/drawing/2014/main" id="{E7C87C62-E46B-43DD-9F8E-1D2BAAF115F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9391" y="4000184"/>
            <a:ext cx="10753217" cy="2391473"/>
          </a:xfrm>
          <a:prstGeom prst="rect">
            <a:avLst/>
          </a:prstGeom>
          <a:noFill/>
          <a:ln>
            <a:noFill/>
          </a:ln>
        </p:spPr>
      </p:pic>
    </p:spTree>
    <p:extLst>
      <p:ext uri="{BB962C8B-B14F-4D97-AF65-F5344CB8AC3E}">
        <p14:creationId xmlns:p14="http://schemas.microsoft.com/office/powerpoint/2010/main" val="320539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p>
            <a:pPr rtl="0"/>
            <a:r>
              <a:rPr lang="es-ES" sz="3400" dirty="0"/>
              <a:t>DESCRIPCIÓN DEL DATASET</a:t>
            </a:r>
          </a:p>
        </p:txBody>
      </p:sp>
      <p:sp>
        <p:nvSpPr>
          <p:cNvPr id="3" name="Marcador de posición de contenido 2"/>
          <p:cNvSpPr>
            <a:spLocks noGrp="1"/>
          </p:cNvSpPr>
          <p:nvPr>
            <p:ph sz="half" idx="1"/>
          </p:nvPr>
        </p:nvSpPr>
        <p:spPr/>
        <p:txBody>
          <a:bodyPr rtlCol="0">
            <a:normAutofit/>
          </a:bodyPr>
          <a:lstStyle/>
          <a:p>
            <a:pPr marL="0" indent="0">
              <a:buNone/>
            </a:pPr>
            <a:endParaRPr lang="es-ES" dirty="0"/>
          </a:p>
          <a:p>
            <a:pPr rtl="0"/>
            <a:endParaRPr lang="es-ES" dirty="0"/>
          </a:p>
        </p:txBody>
      </p:sp>
      <p:sp>
        <p:nvSpPr>
          <p:cNvPr id="5" name="Marcador de contenido 4">
            <a:extLst>
              <a:ext uri="{FF2B5EF4-FFF2-40B4-BE49-F238E27FC236}">
                <a16:creationId xmlns:a16="http://schemas.microsoft.com/office/drawing/2014/main" id="{AB1EF493-ED60-40DC-8298-AF6811F7B920}"/>
              </a:ext>
            </a:extLst>
          </p:cNvPr>
          <p:cNvSpPr>
            <a:spLocks noGrp="1"/>
          </p:cNvSpPr>
          <p:nvPr>
            <p:ph sz="half" idx="2"/>
          </p:nvPr>
        </p:nvSpPr>
        <p:spPr>
          <a:xfrm>
            <a:off x="1280160" y="2194560"/>
            <a:ext cx="9628632" cy="2313432"/>
          </a:xfrm>
        </p:spPr>
        <p:txBody>
          <a:bodyPr>
            <a:normAutofit/>
          </a:bodyPr>
          <a:lstStyle/>
          <a:p>
            <a:pPr algn="just"/>
            <a:r>
              <a:rPr lang="es-MX" sz="2000" dirty="0"/>
              <a:t>Tras la limpieza lo reducimos a 8360 filas y 11 columnas.</a:t>
            </a:r>
          </a:p>
          <a:p>
            <a:pPr algn="just"/>
            <a:endParaRPr lang="es-ES" sz="2100" dirty="0"/>
          </a:p>
          <a:p>
            <a:pPr algn="just"/>
            <a:r>
              <a:rPr lang="es-MX" sz="2000" dirty="0"/>
              <a:t>Posteriormente este </a:t>
            </a:r>
            <a:r>
              <a:rPr lang="es-MX" sz="2000" dirty="0" err="1"/>
              <a:t>dataset</a:t>
            </a:r>
            <a:r>
              <a:rPr lang="es-MX" sz="2000" dirty="0"/>
              <a:t> será transformado para ser trabajado en forma de líneas vectoriales, donde cada vector representa los datos de una jornada en función de las dos anteriores, por lo que pasa a tener 36 filas y 365 columnas.</a:t>
            </a:r>
            <a:endParaRPr lang="es-ES" sz="2000" dirty="0"/>
          </a:p>
          <a:p>
            <a:endParaRPr lang="es-ES" sz="2100" dirty="0"/>
          </a:p>
          <a:p>
            <a:endParaRPr lang="es-ES" dirty="0"/>
          </a:p>
          <a:p>
            <a:endParaRPr lang="es-ES" dirty="0"/>
          </a:p>
        </p:txBody>
      </p:sp>
      <p:pic>
        <p:nvPicPr>
          <p:cNvPr id="6" name="Imagen 5">
            <a:extLst>
              <a:ext uri="{FF2B5EF4-FFF2-40B4-BE49-F238E27FC236}">
                <a16:creationId xmlns:a16="http://schemas.microsoft.com/office/drawing/2014/main" id="{A45F25F6-AD96-4EA1-B168-9E9041697D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5133125"/>
            <a:ext cx="12192000" cy="1258532"/>
          </a:xfrm>
          <a:prstGeom prst="rect">
            <a:avLst/>
          </a:prstGeom>
          <a:noFill/>
          <a:ln>
            <a:noFill/>
          </a:ln>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BFE8AF-4AEF-43FE-8A46-1BFC5490B69E}"/>
              </a:ext>
            </a:extLst>
          </p:cNvPr>
          <p:cNvSpPr>
            <a:spLocks noGrp="1"/>
          </p:cNvSpPr>
          <p:nvPr>
            <p:ph type="title"/>
          </p:nvPr>
        </p:nvSpPr>
        <p:spPr/>
        <p:txBody>
          <a:bodyPr>
            <a:normAutofit/>
          </a:bodyPr>
          <a:lstStyle/>
          <a:p>
            <a:r>
              <a:rPr lang="es-ES" sz="3400" dirty="0"/>
              <a:t>MATERIALES Y MÉTODOS</a:t>
            </a:r>
          </a:p>
        </p:txBody>
      </p:sp>
      <p:sp>
        <p:nvSpPr>
          <p:cNvPr id="4" name="Marcador de contenido 3">
            <a:extLst>
              <a:ext uri="{FF2B5EF4-FFF2-40B4-BE49-F238E27FC236}">
                <a16:creationId xmlns:a16="http://schemas.microsoft.com/office/drawing/2014/main" id="{6EE55F42-4B8B-4849-AD9A-D3CEDE297B74}"/>
              </a:ext>
            </a:extLst>
          </p:cNvPr>
          <p:cNvSpPr>
            <a:spLocks noGrp="1"/>
          </p:cNvSpPr>
          <p:nvPr>
            <p:ph sz="half" idx="2"/>
          </p:nvPr>
        </p:nvSpPr>
        <p:spPr>
          <a:xfrm>
            <a:off x="113729" y="1950373"/>
            <a:ext cx="3352800" cy="2124807"/>
          </a:xfrm>
        </p:spPr>
        <p:txBody>
          <a:bodyPr>
            <a:normAutofit/>
          </a:bodyPr>
          <a:lstStyle/>
          <a:p>
            <a:pPr marL="0" indent="0" algn="ctr">
              <a:buNone/>
            </a:pPr>
            <a:r>
              <a:rPr lang="es-ES" sz="2000" dirty="0"/>
              <a:t>1º </a:t>
            </a:r>
            <a:r>
              <a:rPr lang="es-ES" sz="2000" dirty="0" err="1"/>
              <a:t>Webscrapping</a:t>
            </a:r>
            <a:r>
              <a:rPr lang="es-ES" sz="2000" dirty="0"/>
              <a:t>:</a:t>
            </a:r>
          </a:p>
        </p:txBody>
      </p:sp>
      <p:sp>
        <p:nvSpPr>
          <p:cNvPr id="6" name="Marcador de contenido 5">
            <a:extLst>
              <a:ext uri="{FF2B5EF4-FFF2-40B4-BE49-F238E27FC236}">
                <a16:creationId xmlns:a16="http://schemas.microsoft.com/office/drawing/2014/main" id="{E1A9BCF9-7ED0-400F-B4CF-3366922E133D}"/>
              </a:ext>
            </a:extLst>
          </p:cNvPr>
          <p:cNvSpPr>
            <a:spLocks noGrp="1"/>
          </p:cNvSpPr>
          <p:nvPr>
            <p:ph sz="quarter" idx="4"/>
          </p:nvPr>
        </p:nvSpPr>
        <p:spPr>
          <a:xfrm>
            <a:off x="8311574" y="4718959"/>
            <a:ext cx="3779402" cy="2004920"/>
          </a:xfrm>
        </p:spPr>
        <p:txBody>
          <a:bodyPr>
            <a:normAutofit/>
          </a:bodyPr>
          <a:lstStyle/>
          <a:p>
            <a:pPr marL="0" indent="0" algn="ctr">
              <a:buNone/>
            </a:pPr>
            <a:r>
              <a:rPr lang="es-ES" sz="2000" dirty="0"/>
              <a:t>5º Aplicación de Machine </a:t>
            </a:r>
            <a:r>
              <a:rPr lang="es-ES" sz="2000" dirty="0" err="1"/>
              <a:t>Learning</a:t>
            </a:r>
            <a:endParaRPr lang="es-ES" sz="2000" dirty="0"/>
          </a:p>
        </p:txBody>
      </p:sp>
      <p:pic>
        <p:nvPicPr>
          <p:cNvPr id="1030" name="Picture 6" descr="Web Scraping Wikipedia Tables using BeautifulSoup and Python">
            <a:extLst>
              <a:ext uri="{FF2B5EF4-FFF2-40B4-BE49-F238E27FC236}">
                <a16:creationId xmlns:a16="http://schemas.microsoft.com/office/drawing/2014/main" id="{2C239F2A-1082-4B3C-86A3-25C78892B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632165"/>
            <a:ext cx="1914334" cy="1367381"/>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contenido 5">
            <a:extLst>
              <a:ext uri="{FF2B5EF4-FFF2-40B4-BE49-F238E27FC236}">
                <a16:creationId xmlns:a16="http://schemas.microsoft.com/office/drawing/2014/main" id="{877E197F-B4A1-46A7-A292-C8AC34034760}"/>
              </a:ext>
            </a:extLst>
          </p:cNvPr>
          <p:cNvSpPr txBox="1">
            <a:spLocks/>
          </p:cNvSpPr>
          <p:nvPr/>
        </p:nvSpPr>
        <p:spPr>
          <a:xfrm>
            <a:off x="8378952" y="1950373"/>
            <a:ext cx="3352800" cy="212480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s-ES" sz="2000" dirty="0"/>
              <a:t>3º Análisis y estudio de datos</a:t>
            </a:r>
          </a:p>
        </p:txBody>
      </p:sp>
      <p:sp>
        <p:nvSpPr>
          <p:cNvPr id="12" name="Marcador de contenido 5">
            <a:extLst>
              <a:ext uri="{FF2B5EF4-FFF2-40B4-BE49-F238E27FC236}">
                <a16:creationId xmlns:a16="http://schemas.microsoft.com/office/drawing/2014/main" id="{1B0A496A-AFE3-42CB-A0B5-F45647B13892}"/>
              </a:ext>
            </a:extLst>
          </p:cNvPr>
          <p:cNvSpPr txBox="1">
            <a:spLocks/>
          </p:cNvSpPr>
          <p:nvPr/>
        </p:nvSpPr>
        <p:spPr>
          <a:xfrm>
            <a:off x="9455" y="4659016"/>
            <a:ext cx="3561348" cy="212480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s-ES" sz="2000" dirty="0"/>
              <a:t>4º </a:t>
            </a:r>
            <a:r>
              <a:rPr lang="es-ES" sz="2000" dirty="0" err="1"/>
              <a:t>Transf</a:t>
            </a:r>
            <a:r>
              <a:rPr lang="es-ES" sz="2000" dirty="0"/>
              <a:t>. </a:t>
            </a:r>
            <a:r>
              <a:rPr lang="es-ES" sz="2000" dirty="0" err="1"/>
              <a:t>Dataset</a:t>
            </a:r>
            <a:r>
              <a:rPr lang="es-ES" sz="2000" dirty="0"/>
              <a:t>  a vectorial</a:t>
            </a:r>
          </a:p>
        </p:txBody>
      </p:sp>
      <p:sp>
        <p:nvSpPr>
          <p:cNvPr id="13" name="Marcador de contenido 5">
            <a:extLst>
              <a:ext uri="{FF2B5EF4-FFF2-40B4-BE49-F238E27FC236}">
                <a16:creationId xmlns:a16="http://schemas.microsoft.com/office/drawing/2014/main" id="{824EF824-2651-4C19-BF83-824F0A1FB9E5}"/>
              </a:ext>
            </a:extLst>
          </p:cNvPr>
          <p:cNvSpPr txBox="1">
            <a:spLocks/>
          </p:cNvSpPr>
          <p:nvPr/>
        </p:nvSpPr>
        <p:spPr>
          <a:xfrm>
            <a:off x="4443698" y="2346955"/>
            <a:ext cx="2958084" cy="268259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ctr">
              <a:buNone/>
            </a:pPr>
            <a:r>
              <a:rPr lang="es-ES" sz="2000" dirty="0"/>
              <a:t>2º Limpieza y montaje del </a:t>
            </a:r>
            <a:r>
              <a:rPr lang="es-ES" sz="2000" dirty="0" err="1"/>
              <a:t>DataSet</a:t>
            </a:r>
            <a:endParaRPr lang="es-ES" sz="2000" dirty="0"/>
          </a:p>
        </p:txBody>
      </p:sp>
      <p:pic>
        <p:nvPicPr>
          <p:cNvPr id="1034" name="Picture 10" descr="Intro to Pandas and Numpy: Basic Tutorials Part 6 - Abhishek V ...">
            <a:extLst>
              <a:ext uri="{FF2B5EF4-FFF2-40B4-BE49-F238E27FC236}">
                <a16:creationId xmlns:a16="http://schemas.microsoft.com/office/drawing/2014/main" id="{3BE9F85E-CA42-48DE-AC81-F6D1CA57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822" y="3367826"/>
            <a:ext cx="3638356" cy="19553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ython Machine Learning Environment Setup - Installation Process ...">
            <a:extLst>
              <a:ext uri="{FF2B5EF4-FFF2-40B4-BE49-F238E27FC236}">
                <a16:creationId xmlns:a16="http://schemas.microsoft.com/office/drawing/2014/main" id="{9E1AD483-E427-4650-9838-93975A17C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350" y="2696314"/>
            <a:ext cx="260985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 Love Loops - Home | Facebook">
            <a:extLst>
              <a:ext uri="{FF2B5EF4-FFF2-40B4-BE49-F238E27FC236}">
                <a16:creationId xmlns:a16="http://schemas.microsoft.com/office/drawing/2014/main" id="{4777E641-9009-41E7-986B-4AE78606D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594" y="5323133"/>
            <a:ext cx="1400746" cy="14007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cikit-learn - Wikipedia, la enciclopedia libre">
            <a:extLst>
              <a:ext uri="{FF2B5EF4-FFF2-40B4-BE49-F238E27FC236}">
                <a16:creationId xmlns:a16="http://schemas.microsoft.com/office/drawing/2014/main" id="{F4CF4F73-CCDF-4A01-AAC7-BE0FBAD955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75695" y="5323133"/>
            <a:ext cx="2437780" cy="131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7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suntos educativo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750_TF03462902_TF03462902.potx" id="{4CE945C6-95B6-4FA9-BB0F-C70DFDA6D9C8}" vid="{F60AB2A4-3AA5-45D0-B345-5DEC87621E67}"/>
    </a:ext>
  </a:extLst>
</a:theme>
</file>

<file path=ppt/theme/theme2.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temas educativos, diseño con ilustraciones en una pizarra (pantalla panorámica)</Template>
  <TotalTime>472</TotalTime>
  <Words>962</Words>
  <Application>Microsoft Office PowerPoint</Application>
  <PresentationFormat>Panorámica</PresentationFormat>
  <Paragraphs>132</Paragraphs>
  <Slides>14</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Calibri</vt:lpstr>
      <vt:lpstr>Century Gothic</vt:lpstr>
      <vt:lpstr>Wingdings</vt:lpstr>
      <vt:lpstr>Asuntos educativos 16x9</vt:lpstr>
      <vt:lpstr>PREDICCIÓN RESULTADOS DEPORTIVOS</vt:lpstr>
      <vt:lpstr>RESUMEN</vt:lpstr>
      <vt:lpstr>OBJETIVO GENERAL</vt:lpstr>
      <vt:lpstr>OBJETIVOS ESPECÍFICOS</vt:lpstr>
      <vt:lpstr>ESTADO DEL ARTE</vt:lpstr>
      <vt:lpstr>PARA HACERNOS UNA IDEA SOBRE LOS CÓRNER…</vt:lpstr>
      <vt:lpstr>DESCRIPCIÓN DEL DATASET</vt:lpstr>
      <vt:lpstr>DESCRIPCIÓN DEL DATASET</vt:lpstr>
      <vt:lpstr>MATERIALES Y MÉTODOS</vt:lpstr>
      <vt:lpstr>FASES Y RESULTADOS</vt:lpstr>
      <vt:lpstr>MUESTRA DEL MAPA DE CORRELACIONES</vt:lpstr>
      <vt:lpstr>RESULTADOS DE LOS DIFERENTES CLASIFICADORES</vt:lpstr>
      <vt:lpstr>PRINCIPALES DIFICULTADES DURANTE EL PROCESO</vt:lpstr>
      <vt:lpstr>CRONOGRAMA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 RESULTADOS DEPORTIVOS</dc:title>
  <dc:creator>Angmar</dc:creator>
  <cp:lastModifiedBy>Angmar</cp:lastModifiedBy>
  <cp:revision>42</cp:revision>
  <dcterms:created xsi:type="dcterms:W3CDTF">2020-03-19T18:49:12Z</dcterms:created>
  <dcterms:modified xsi:type="dcterms:W3CDTF">2020-03-30T17:59:58Z</dcterms:modified>
</cp:coreProperties>
</file>